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xlsb" ContentType="application/vnd.ms-excel.sheet.binary.macroEnabled.12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33"/>
  </p:notesMasterIdLst>
  <p:sldIdLst>
    <p:sldId id="257" r:id="rId2"/>
    <p:sldId id="259" r:id="rId3"/>
    <p:sldId id="262" r:id="rId4"/>
    <p:sldId id="266" r:id="rId5"/>
    <p:sldId id="263" r:id="rId6"/>
    <p:sldId id="267" r:id="rId7"/>
    <p:sldId id="289" r:id="rId8"/>
    <p:sldId id="290" r:id="rId9"/>
    <p:sldId id="292" r:id="rId10"/>
    <p:sldId id="293" r:id="rId11"/>
    <p:sldId id="268" r:id="rId12"/>
    <p:sldId id="269" r:id="rId13"/>
    <p:sldId id="270" r:id="rId14"/>
    <p:sldId id="271" r:id="rId15"/>
    <p:sldId id="272" r:id="rId16"/>
    <p:sldId id="295" r:id="rId17"/>
    <p:sldId id="275" r:id="rId18"/>
    <p:sldId id="276" r:id="rId19"/>
    <p:sldId id="277" r:id="rId20"/>
    <p:sldId id="282" r:id="rId21"/>
    <p:sldId id="296" r:id="rId22"/>
    <p:sldId id="283" r:id="rId23"/>
    <p:sldId id="279" r:id="rId24"/>
    <p:sldId id="294" r:id="rId25"/>
    <p:sldId id="280" r:id="rId26"/>
    <p:sldId id="281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B31C3"/>
    <a:srgbClr val="FDD2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7" autoAdjust="0"/>
    <p:restoredTop sz="94766" autoAdjust="0"/>
  </p:normalViewPr>
  <p:slideViewPr>
    <p:cSldViewPr>
      <p:cViewPr varScale="1">
        <p:scale>
          <a:sx n="55" d="100"/>
          <a:sy n="55" d="100"/>
        </p:scale>
        <p:origin x="-4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4"/>
    </p:cViewPr>
  </p:sorterViewPr>
  <p:notesViewPr>
    <p:cSldViewPr>
      <p:cViewPr varScale="1">
        <p:scale>
          <a:sx n="48" d="100"/>
          <a:sy n="48" d="100"/>
        </p:scale>
        <p:origin x="-147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98" baseline="0">
                <a:solidFill>
                  <a:srgbClr val="0000FF"/>
                </a:solidFill>
              </a:defRPr>
            </a:pPr>
            <a:r>
              <a:rPr lang="ru-RU" sz="1598" baseline="0">
                <a:solidFill>
                  <a:srgbClr val="0000FF"/>
                </a:solidFill>
                <a:latin typeface="Times New Roman" pitchFamily="18" charset="0"/>
              </a:rPr>
              <a:t>Доходы  </a:t>
            </a:r>
            <a:r>
              <a:rPr lang="ru-RU" sz="1598" baseline="0" smtClean="0">
                <a:solidFill>
                  <a:srgbClr val="0000FF"/>
                </a:solidFill>
                <a:latin typeface="Times New Roman" pitchFamily="18" charset="0"/>
              </a:rPr>
              <a:t>2018 </a:t>
            </a:r>
            <a:r>
              <a:rPr lang="ru-RU" sz="1598" baseline="0" dirty="0" smtClean="0">
                <a:solidFill>
                  <a:srgbClr val="0000FF"/>
                </a:solidFill>
                <a:latin typeface="Times New Roman" pitchFamily="18" charset="0"/>
              </a:rPr>
              <a:t>– 8832,6 </a:t>
            </a:r>
            <a:r>
              <a:rPr lang="ru-RU" sz="1598" baseline="0" dirty="0">
                <a:solidFill>
                  <a:srgbClr val="0000FF"/>
                </a:solidFill>
                <a:latin typeface="Times New Roman" pitchFamily="18" charset="0"/>
              </a:rPr>
              <a:t>(тыс.руб.)</a:t>
            </a:r>
          </a:p>
        </c:rich>
      </c:tx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 2018 - 8832,6 тыс.руб.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0379028142315553E-2"/>
                  <c:y val="-2.7621859767529164E-2"/>
                </c:manualLayout>
              </c:layout>
              <c:dLblPos val="bestFit"/>
              <c:showVal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4.7812682268883216E-2"/>
                  <c:y val="-2.1113610798650206E-2"/>
                </c:manualLayout>
              </c:layout>
              <c:dLblPos val="bestFit"/>
              <c:showVal val="1"/>
              <c:showPercent val="1"/>
            </c:dLbl>
            <c:numFmt formatCode="0.00%" sourceLinked="0"/>
            <c:spPr>
              <a:gradFill>
                <a:gsLst>
                  <a:gs pos="0">
                    <a:srgbClr val="CEB966">
                      <a:tint val="66000"/>
                      <a:satMod val="160000"/>
                    </a:srgbClr>
                  </a:gs>
                  <a:gs pos="50000">
                    <a:srgbClr val="CEB966">
                      <a:tint val="44500"/>
                      <a:satMod val="160000"/>
                    </a:srgbClr>
                  </a:gs>
                  <a:gs pos="100000">
                    <a:srgbClr val="CEB966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199" baseline="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401,0 тыс.руб.</c:v>
                </c:pt>
                <c:pt idx="2">
                  <c:v>безвозмездные поступления 8431,6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 formatCode="0.00">
                  <c:v>401</c:v>
                </c:pt>
                <c:pt idx="2">
                  <c:v>8431.6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legend>
      <c:legendPos val="r"/>
      <c:legendEntry>
        <c:idx val="1"/>
        <c:delete val="1"/>
      </c:legendEntry>
      <c:txPr>
        <a:bodyPr/>
        <a:lstStyle/>
        <a:p>
          <a:pPr>
            <a:defRPr sz="1199" baseline="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597" baseline="0" dirty="0">
                <a:solidFill>
                  <a:srgbClr val="0000FF"/>
                </a:solidFill>
                <a:latin typeface="Times New Roman" pitchFamily="18" charset="0"/>
              </a:rPr>
              <a:t>Доходы  </a:t>
            </a:r>
            <a:r>
              <a:rPr lang="ru-RU" sz="1597" baseline="0" dirty="0" smtClean="0">
                <a:solidFill>
                  <a:srgbClr val="0000FF"/>
                </a:solidFill>
                <a:latin typeface="Times New Roman" pitchFamily="18" charset="0"/>
              </a:rPr>
              <a:t>2019 – 8684,1 тыс.руб.</a:t>
            </a:r>
            <a:endParaRPr lang="ru-RU" sz="1600" baseline="0" dirty="0">
              <a:solidFill>
                <a:srgbClr val="0000FF"/>
              </a:solidFill>
              <a:latin typeface="Times New Roman" pitchFamily="18" charset="0"/>
            </a:endParaRPr>
          </a:p>
        </c:rich>
      </c:tx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 2017 (тыс.руб.)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0379028142315553E-2"/>
                  <c:y val="-2.7621859767529164E-2"/>
                </c:manualLayout>
              </c:layout>
              <c:dLblPos val="bestFit"/>
              <c:showVal val="1"/>
              <c:showPercent val="1"/>
            </c:dLbl>
            <c:dLbl>
              <c:idx val="1"/>
              <c:layout>
                <c:manualLayout>
                  <c:x val="2.9257618839311782E-2"/>
                  <c:y val="1.4614110736157981E-2"/>
                </c:manualLayout>
              </c:layout>
              <c:dLblPos val="bestFit"/>
              <c:showVal val="1"/>
              <c:showPercent val="1"/>
            </c:dLbl>
            <c:dLbl>
              <c:idx val="2"/>
              <c:layout>
                <c:manualLayout>
                  <c:x val="-4.7812682268883203E-2"/>
                  <c:y val="-2.1113610798650196E-2"/>
                </c:manualLayout>
              </c:layout>
              <c:dLblPos val="bestFit"/>
              <c:showVal val="1"/>
              <c:showPercent val="1"/>
            </c:dLbl>
            <c:numFmt formatCode="0.00%" sourceLinked="0"/>
            <c:txPr>
              <a:bodyPr/>
              <a:lstStyle/>
              <a:p>
                <a:pPr>
                  <a:defRPr sz="1198" baseline="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налоговые 401,0</c:v>
                </c:pt>
                <c:pt idx="1">
                  <c:v>безвозмездные поступления 8283,1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401</c:v>
                </c:pt>
                <c:pt idx="1">
                  <c:v>8283.1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 401,0</c:v>
                </c:pt>
                <c:pt idx="1">
                  <c:v>безвозмездные поступления 8283,1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2"/>
              </c:numCache>
            </c:numRef>
          </c:val>
        </c:ser>
      </c:pie3DChart>
      <c:spPr>
        <a:noFill/>
        <a:ln w="25359">
          <a:noFill/>
        </a:ln>
      </c:spPr>
    </c:plotArea>
    <c:legend>
      <c:legendPos val="r"/>
      <c:txPr>
        <a:bodyPr/>
        <a:lstStyle/>
        <a:p>
          <a:pPr>
            <a:defRPr sz="1198" baseline="0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aseline="0">
                <a:solidFill>
                  <a:srgbClr val="0000FF"/>
                </a:solidFill>
                <a:latin typeface="Times New Roman" pitchFamily="18" charset="0"/>
              </a:defRPr>
            </a:pPr>
            <a:r>
              <a:rPr lang="ru-RU" sz="1600" baseline="0" dirty="0">
                <a:solidFill>
                  <a:srgbClr val="0000FF"/>
                </a:solidFill>
                <a:latin typeface="Times New Roman" pitchFamily="18" charset="0"/>
              </a:rPr>
              <a:t>Доходы  </a:t>
            </a:r>
            <a:r>
              <a:rPr lang="ru-RU" sz="1600" baseline="0" dirty="0" smtClean="0">
                <a:solidFill>
                  <a:srgbClr val="0000FF"/>
                </a:solidFill>
                <a:latin typeface="Times New Roman" pitchFamily="18" charset="0"/>
              </a:rPr>
              <a:t>2020 -7234,9 </a:t>
            </a:r>
            <a:r>
              <a:rPr lang="ru-RU" sz="1600" baseline="0" dirty="0">
                <a:solidFill>
                  <a:srgbClr val="0000FF"/>
                </a:solidFill>
                <a:latin typeface="Times New Roman" pitchFamily="18" charset="0"/>
              </a:rPr>
              <a:t>тыс.руб.</a:t>
            </a:r>
          </a:p>
        </c:rich>
      </c:tx>
      <c:layout>
        <c:manualLayout>
          <c:xMode val="edge"/>
          <c:yMode val="edge"/>
          <c:x val="0.18572722372138528"/>
          <c:y val="2.2333887753045605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 2020 -7234,9 тыс.руб.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0379028142315553E-2"/>
                  <c:y val="-2.7621859767529188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  <c:showPercent val="1"/>
            </c:dLbl>
            <c:dLbl>
              <c:idx val="1"/>
              <c:layout>
                <c:manualLayout>
                  <c:x val="2.9257618839311782E-2"/>
                  <c:y val="1.461411073615798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  <c:showPercent val="1"/>
            </c:dLbl>
            <c:dLbl>
              <c:idx val="2"/>
              <c:layout>
                <c:manualLayout>
                  <c:x val="-4.7812682268883237E-2"/>
                  <c:y val="-2.1113610798650196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Val val="1"/>
              <c:showPercent val="1"/>
            </c:dLbl>
            <c:numFmt formatCode="0.00%" sourceLinked="0"/>
            <c:showVal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налоговые 401,0 тыс.руб.</c:v>
                </c:pt>
                <c:pt idx="1">
                  <c:v>безвозмездные поступления 6833,9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 formatCode="0.00">
                  <c:v>401</c:v>
                </c:pt>
                <c:pt idx="1">
                  <c:v>6833.9</c:v>
                </c:pt>
              </c:numCache>
            </c:numRef>
          </c:val>
        </c:ser>
      </c:pie3DChart>
      <c:spPr>
        <a:noFill/>
        <a:ln w="25402">
          <a:noFill/>
        </a:ln>
      </c:spPr>
    </c:plotArea>
    <c:legend>
      <c:legendPos val="r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71,0 тыс руб.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71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  50,0 тыс.руб.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  280,0 тыс.руб.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280</c:v>
                </c:pt>
                <c:pt idx="1">
                  <c:v>280</c:v>
                </c:pt>
                <c:pt idx="2">
                  <c:v>280</c:v>
                </c:pt>
              </c:numCache>
            </c:numRef>
          </c:val>
        </c:ser>
        <c:shape val="cylinder"/>
        <c:axId val="135121536"/>
        <c:axId val="135205248"/>
        <c:axId val="0"/>
      </c:bar3DChart>
      <c:catAx>
        <c:axId val="135121536"/>
        <c:scaling>
          <c:orientation val="minMax"/>
        </c:scaling>
        <c:axPos val="b"/>
        <c:numFmt formatCode="General" sourceLinked="1"/>
        <c:tickLblPos val="nextTo"/>
        <c:crossAx val="135205248"/>
        <c:crosses val="autoZero"/>
        <c:auto val="1"/>
        <c:lblAlgn val="ctr"/>
        <c:lblOffset val="100"/>
      </c:catAx>
      <c:valAx>
        <c:axId val="135205248"/>
        <c:scaling>
          <c:orientation val="minMax"/>
        </c:scaling>
        <c:axPos val="l"/>
        <c:majorGridlines/>
        <c:numFmt formatCode="General" sourceLinked="1"/>
        <c:tickLblPos val="nextTo"/>
        <c:crossAx val="135121536"/>
        <c:crosses val="autoZero"/>
        <c:crossBetween val="between"/>
      </c:valAx>
      <c:spPr>
        <a:noFill/>
        <a:ln w="25389">
          <a:noFill/>
        </a:ln>
      </c:spPr>
    </c:plotArea>
    <c:legend>
      <c:legendPos val="r"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Дотации бюджетам сельских поселений на выравнивание бюджетной обеспеченности</c:v>
                </c:pt>
              </c:strCache>
            </c:strRef>
          </c:tx>
          <c:dLbls>
            <c:showVal val="1"/>
          </c:dLbls>
          <c:cat>
            <c:numRef>
              <c:f>'[Диаграмма в Microsoft Office Word]Лист1'!$A$2:$A$4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'[Диаграмма в Microsoft Office Word]Лист1'!$B$2:$B$4</c:f>
              <c:numCache>
                <c:formatCode>General</c:formatCode>
                <c:ptCount val="3"/>
                <c:pt idx="0">
                  <c:v>6348.6</c:v>
                </c:pt>
                <c:pt idx="1">
                  <c:v>6218.7</c:v>
                </c:pt>
                <c:pt idx="2">
                  <c:v>6031.9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Субвенции бюджетам сельских поселений на осуществление первичного воинского учета на территориях, где отсутствуют военные комиссариаты</c:v>
                </c:pt>
              </c:strCache>
            </c:strRef>
          </c:tx>
          <c:dLbls>
            <c:showVal val="1"/>
          </c:dLbls>
          <c:cat>
            <c:numRef>
              <c:f>'[Диаграмма в Microsoft Office Word]Лист1'!$A$2:$A$4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'[Диаграмма в Microsoft Office Word]Лист1'!$C$2:$C$4</c:f>
              <c:numCache>
                <c:formatCode>General</c:formatCode>
                <c:ptCount val="3"/>
                <c:pt idx="0">
                  <c:v>60.6</c:v>
                </c:pt>
                <c:pt idx="1">
                  <c:v>61.2</c:v>
                </c:pt>
                <c:pt idx="2">
                  <c:v>63.4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Word]Лист1'!$D$1</c:f>
              <c:strCache>
                <c:ptCount val="1"/>
                <c:pt idx="0">
                  <c:v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c:v>
                </c:pt>
              </c:strCache>
            </c:strRef>
          </c:tx>
          <c:dLbls>
            <c:showVal val="1"/>
          </c:dLbls>
          <c:cat>
            <c:numRef>
              <c:f>'[Диаграмма в Microsoft Office Word]Лист1'!$A$2:$A$4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'[Диаграмма в Microsoft Office Word]Лист1'!$D$2:$D$4</c:f>
              <c:numCache>
                <c:formatCode>General</c:formatCode>
                <c:ptCount val="3"/>
                <c:pt idx="0">
                  <c:v>1410.2</c:v>
                </c:pt>
                <c:pt idx="1">
                  <c:v>738.6</c:v>
                </c:pt>
                <c:pt idx="2">
                  <c:v>738.6</c:v>
                </c:pt>
              </c:numCache>
            </c:numRef>
          </c:val>
        </c:ser>
        <c:dLbls>
          <c:showVal val="1"/>
        </c:dLbls>
        <c:shape val="cylinder"/>
        <c:axId val="82109184"/>
        <c:axId val="82110720"/>
        <c:axId val="0"/>
      </c:bar3DChart>
      <c:catAx>
        <c:axId val="82109184"/>
        <c:scaling>
          <c:orientation val="minMax"/>
        </c:scaling>
        <c:axPos val="b"/>
        <c:numFmt formatCode="General" sourceLinked="1"/>
        <c:tickLblPos val="nextTo"/>
        <c:crossAx val="82110720"/>
        <c:crosses val="autoZero"/>
        <c:auto val="1"/>
        <c:lblAlgn val="ctr"/>
        <c:lblOffset val="100"/>
      </c:catAx>
      <c:valAx>
        <c:axId val="82110720"/>
        <c:scaling>
          <c:orientation val="minMax"/>
        </c:scaling>
        <c:axPos val="l"/>
        <c:majorGridlines/>
        <c:numFmt formatCode="General" sourceLinked="1"/>
        <c:tickLblPos val="nextTo"/>
        <c:crossAx val="8210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66666666666672"/>
          <c:y val="5.3252405949256378E-2"/>
          <c:w val="0.34166666666666701"/>
          <c:h val="0.9467475940507436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200">
              <a:solidFill>
                <a:srgbClr val="0000FF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Наибольшую долю в расходах бюджета Михайловского сельского поселения Юрьевецкого муниципального района в 2018 году составят расходы по разделам:«Общегосударственные вопросы» - 40,6%, «Культура» - 39,6%, «Жилищное хозяйство» - 3,4%, «Благоустройство» - 6,6</c:v>
                </c:pt>
              </c:strCache>
            </c:strRef>
          </c:tx>
          <c:explosion val="25"/>
          <c:dLbls>
            <c:dLblPos val="bestFit"/>
            <c:showVal val="1"/>
            <c:showLeaderLines val="1"/>
          </c:dLbls>
          <c:cat>
            <c:strRef>
              <c:f>Лист1!$A$2:$A$9</c:f>
              <c:strCache>
                <c:ptCount val="7"/>
                <c:pt idx="0">
                  <c:v>ЖКХ</c:v>
                </c:pt>
                <c:pt idx="1">
                  <c:v>культура </c:v>
                </c:pt>
                <c:pt idx="2">
                  <c:v>национальная экономика</c:v>
                </c:pt>
                <c:pt idx="3">
                  <c:v>национальная  безопасность</c:v>
                </c:pt>
                <c:pt idx="4">
                  <c:v>общегосударственные вопросы</c:v>
                </c:pt>
                <c:pt idx="5">
                  <c:v>национальная оборона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884</c:v>
                </c:pt>
                <c:pt idx="1">
                  <c:v>3500</c:v>
                </c:pt>
                <c:pt idx="2">
                  <c:v>435</c:v>
                </c:pt>
                <c:pt idx="3">
                  <c:v>200</c:v>
                </c:pt>
                <c:pt idx="4">
                  <c:v>3586.4</c:v>
                </c:pt>
                <c:pt idx="5">
                  <c:v>60.6</c:v>
                </c:pt>
                <c:pt idx="6">
                  <c:v>20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CC282-9F66-475A-9CF5-35B26177D3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CBFF-D629-47F7-B7C3-E78B059315B3}">
      <dgm:prSet/>
      <dgm:spPr/>
      <dgm:t>
        <a:bodyPr/>
        <a:lstStyle/>
        <a:p>
          <a:pPr rtl="0"/>
          <a:r>
            <a:rPr lang="ru-RU" dirty="0" smtClean="0"/>
            <a:t>111,8 тыс. руб.</a:t>
          </a:r>
          <a:endParaRPr lang="ru-RU" dirty="0"/>
        </a:p>
      </dgm:t>
    </dgm:pt>
    <dgm:pt modelId="{320527E7-19FF-4FCE-B464-CF4426C29376}" type="parTrans" cxnId="{166B9BB9-80BD-45E5-A968-22DD2152BA02}">
      <dgm:prSet/>
      <dgm:spPr/>
      <dgm:t>
        <a:bodyPr/>
        <a:lstStyle/>
        <a:p>
          <a:endParaRPr lang="ru-RU"/>
        </a:p>
      </dgm:t>
    </dgm:pt>
    <dgm:pt modelId="{535E8174-E463-40A6-A3B8-9AAD024D12AC}" type="sibTrans" cxnId="{166B9BB9-80BD-45E5-A968-22DD2152BA02}">
      <dgm:prSet/>
      <dgm:spPr/>
      <dgm:t>
        <a:bodyPr/>
        <a:lstStyle/>
        <a:p>
          <a:endParaRPr lang="ru-RU"/>
        </a:p>
      </dgm:t>
    </dgm:pt>
    <dgm:pt modelId="{7D707DDC-5E50-4232-8509-41FEB910EF45}" type="pres">
      <dgm:prSet presAssocID="{3D8CC282-9F66-475A-9CF5-35B26177D3D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E477A-D5B6-4691-8BFF-66CBCE18E32E}" type="pres">
      <dgm:prSet presAssocID="{A248CBFF-D629-47F7-B7C3-E78B059315B3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40EDA143-B120-48B1-B111-F9E6A0F909F2}" type="presOf" srcId="{3D8CC282-9F66-475A-9CF5-35B26177D3D1}" destId="{7D707DDC-5E50-4232-8509-41FEB910EF45}" srcOrd="0" destOrd="0" presId="urn:microsoft.com/office/officeart/2005/8/layout/venn1"/>
    <dgm:cxn modelId="{166B9BB9-80BD-45E5-A968-22DD2152BA02}" srcId="{3D8CC282-9F66-475A-9CF5-35B26177D3D1}" destId="{A248CBFF-D629-47F7-B7C3-E78B059315B3}" srcOrd="0" destOrd="0" parTransId="{320527E7-19FF-4FCE-B464-CF4426C29376}" sibTransId="{535E8174-E463-40A6-A3B8-9AAD024D12AC}"/>
    <dgm:cxn modelId="{49A4976B-7813-4444-9C72-6DCDA22F287C}" type="presOf" srcId="{A248CBFF-D629-47F7-B7C3-E78B059315B3}" destId="{1A5E477A-D5B6-4691-8BFF-66CBCE18E32E}" srcOrd="0" destOrd="0" presId="urn:microsoft.com/office/officeart/2005/8/layout/venn1"/>
    <dgm:cxn modelId="{7D41B6EF-FD5C-44CC-A292-7C161DA3489C}" type="presParOf" srcId="{7D707DDC-5E50-4232-8509-41FEB910EF45}" destId="{1A5E477A-D5B6-4691-8BFF-66CBCE18E32E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77E46-86ED-44C2-A8F2-91ADB15B31D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66580-44CC-40BC-9118-9648CB937E06}">
      <dgm:prSet/>
      <dgm:spPr/>
      <dgm:t>
        <a:bodyPr/>
        <a:lstStyle/>
        <a:p>
          <a:pPr rtl="0"/>
          <a:r>
            <a:rPr lang="ru-RU" dirty="0" smtClean="0"/>
            <a:t>85,1 тыс. руб.</a:t>
          </a:r>
          <a:endParaRPr lang="ru-RU" dirty="0"/>
        </a:p>
      </dgm:t>
    </dgm:pt>
    <dgm:pt modelId="{54AD05E4-D21F-456A-8C43-262F266FA778}" type="parTrans" cxnId="{60FF663B-9C85-4DC8-A05A-9AAD5167A7BA}">
      <dgm:prSet/>
      <dgm:spPr/>
      <dgm:t>
        <a:bodyPr/>
        <a:lstStyle/>
        <a:p>
          <a:endParaRPr lang="ru-RU"/>
        </a:p>
      </dgm:t>
    </dgm:pt>
    <dgm:pt modelId="{F7E051BC-E353-4808-9F34-0DC392FA6CD1}" type="sibTrans" cxnId="{60FF663B-9C85-4DC8-A05A-9AAD5167A7BA}">
      <dgm:prSet/>
      <dgm:spPr/>
      <dgm:t>
        <a:bodyPr/>
        <a:lstStyle/>
        <a:p>
          <a:endParaRPr lang="ru-RU"/>
        </a:p>
      </dgm:t>
    </dgm:pt>
    <dgm:pt modelId="{88F1B598-193E-4755-B3AA-CC0B17F959C8}" type="pres">
      <dgm:prSet presAssocID="{14C77E46-86ED-44C2-A8F2-91ADB15B31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1A069-83DD-474D-8752-2FE21C766780}" type="pres">
      <dgm:prSet presAssocID="{6CA66580-44CC-40BC-9118-9648CB937E0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60FF663B-9C85-4DC8-A05A-9AAD5167A7BA}" srcId="{14C77E46-86ED-44C2-A8F2-91ADB15B31DA}" destId="{6CA66580-44CC-40BC-9118-9648CB937E06}" srcOrd="0" destOrd="0" parTransId="{54AD05E4-D21F-456A-8C43-262F266FA778}" sibTransId="{F7E051BC-E353-4808-9F34-0DC392FA6CD1}"/>
    <dgm:cxn modelId="{1ADD087D-6CAB-41F1-8DC5-6FD43F8FDD78}" type="presOf" srcId="{14C77E46-86ED-44C2-A8F2-91ADB15B31DA}" destId="{88F1B598-193E-4755-B3AA-CC0B17F959C8}" srcOrd="0" destOrd="0" presId="urn:microsoft.com/office/officeart/2005/8/layout/venn1"/>
    <dgm:cxn modelId="{EF5AC267-7562-437B-9594-DAAF53942C1E}" type="presOf" srcId="{6CA66580-44CC-40BC-9118-9648CB937E06}" destId="{6241A069-83DD-474D-8752-2FE21C766780}" srcOrd="0" destOrd="0" presId="urn:microsoft.com/office/officeart/2005/8/layout/venn1"/>
    <dgm:cxn modelId="{9BD98CF1-E22B-40ED-98FD-0BF91C36F9F0}" type="presParOf" srcId="{88F1B598-193E-4755-B3AA-CC0B17F959C8}" destId="{6241A069-83DD-474D-8752-2FE21C766780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22920-87B4-4C01-A0E4-4C1D942CA6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E718FD-C414-47F9-9EC5-985E601463BB}">
      <dgm:prSet/>
      <dgm:spPr/>
      <dgm:t>
        <a:bodyPr/>
        <a:lstStyle/>
        <a:p>
          <a:pPr rtl="0"/>
          <a:r>
            <a:rPr lang="ru-RU" dirty="0" smtClean="0"/>
            <a:t>166,3 тыс. руб.</a:t>
          </a:r>
          <a:endParaRPr lang="ru-RU" dirty="0"/>
        </a:p>
      </dgm:t>
    </dgm:pt>
    <dgm:pt modelId="{DBC9DDBF-EBB6-4C27-AAF4-59831942867C}" type="parTrans" cxnId="{BCCB7FFD-FC79-46F6-B754-0A2C1C6B0334}">
      <dgm:prSet/>
      <dgm:spPr/>
      <dgm:t>
        <a:bodyPr/>
        <a:lstStyle/>
        <a:p>
          <a:endParaRPr lang="ru-RU"/>
        </a:p>
      </dgm:t>
    </dgm:pt>
    <dgm:pt modelId="{AD427840-E4D3-4484-B651-2A9ABA000DC3}" type="sibTrans" cxnId="{BCCB7FFD-FC79-46F6-B754-0A2C1C6B0334}">
      <dgm:prSet/>
      <dgm:spPr/>
      <dgm:t>
        <a:bodyPr/>
        <a:lstStyle/>
        <a:p>
          <a:endParaRPr lang="ru-RU"/>
        </a:p>
      </dgm:t>
    </dgm:pt>
    <dgm:pt modelId="{E9B17328-C06B-4548-A149-E79263D58287}" type="pres">
      <dgm:prSet presAssocID="{AC422920-87B4-4C01-A0E4-4C1D942CA65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DDC1CC-AA45-4639-BA79-E0DE644BBEC8}" type="pres">
      <dgm:prSet presAssocID="{B0E718FD-C414-47F9-9EC5-985E601463BB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F01F5FF4-2188-4692-9CC8-B8F6FB8115CC}" type="presOf" srcId="{B0E718FD-C414-47F9-9EC5-985E601463BB}" destId="{C7DDC1CC-AA45-4639-BA79-E0DE644BBEC8}" srcOrd="0" destOrd="0" presId="urn:microsoft.com/office/officeart/2005/8/layout/venn1"/>
    <dgm:cxn modelId="{A07932DB-FFFC-443E-AF4A-59D26140E545}" type="presOf" srcId="{AC422920-87B4-4C01-A0E4-4C1D942CA651}" destId="{E9B17328-C06B-4548-A149-E79263D58287}" srcOrd="0" destOrd="0" presId="urn:microsoft.com/office/officeart/2005/8/layout/venn1"/>
    <dgm:cxn modelId="{BCCB7FFD-FC79-46F6-B754-0A2C1C6B0334}" srcId="{AC422920-87B4-4C01-A0E4-4C1D942CA651}" destId="{B0E718FD-C414-47F9-9EC5-985E601463BB}" srcOrd="0" destOrd="0" parTransId="{DBC9DDBF-EBB6-4C27-AAF4-59831942867C}" sibTransId="{AD427840-E4D3-4484-B651-2A9ABA000DC3}"/>
    <dgm:cxn modelId="{1EB92ABA-C1C8-4D2D-87E0-6A6704DF64E1}" type="presParOf" srcId="{E9B17328-C06B-4548-A149-E79263D58287}" destId="{C7DDC1CC-AA45-4639-BA79-E0DE644BBEC8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4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г.- 8463,3 тыс. руб.</a:t>
          </a:r>
        </a:p>
        <a:p>
          <a:pPr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2019г.- 6793,3 тыс. руб.</a:t>
          </a: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aseline="0" dirty="0" smtClean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rPr>
            <a:t>Национальная экономика </a:t>
          </a:r>
        </a:p>
        <a:p>
          <a:pPr algn="ctr"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2019г.-435,0 тыс.руб.</a:t>
          </a:r>
        </a:p>
        <a:p>
          <a:pPr algn="ctr"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2020г.-435,0 тыс.руб.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aseline="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Мобилизационная и вневойсковая подготовка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2019г-61,2 тыс. руб.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2020г-63,4 тыс.руб.</a:t>
          </a: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400" baseline="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Физическая культура</a:t>
          </a:r>
        </a:p>
        <a:p>
          <a:pPr>
            <a:spcAft>
              <a:spcPct val="35000"/>
            </a:spcAft>
          </a:pPr>
          <a:r>
            <a:rPr lang="ru-RU" sz="1400" smtClean="0">
              <a:effectLst/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г. – 20,0 тыс.руб., 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2019г.- 20,0 тыс. руб., </a:t>
          </a:r>
        </a:p>
        <a:p>
          <a:pPr>
            <a:spcAft>
              <a:spcPct val="35000"/>
            </a:spcAft>
          </a:pPr>
          <a:r>
            <a:rPr lang="ru-RU" sz="1400" baseline="0" dirty="0" smtClean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2019г.-1556,0тыс. руб.</a:t>
          </a:r>
        </a:p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2020г.-291,4 тыс.руб.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aseline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2019г. – 2840,0 тыс. руб.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2020г. – 2840,0 тыс. руб.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0" baseline="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</a:t>
          </a:r>
        </a:p>
        <a:p>
          <a:pPr algn="just">
            <a:spcAft>
              <a:spcPts val="0"/>
            </a:spcAft>
          </a:pPr>
          <a:r>
            <a:rPr lang="ru-RU" sz="1400" b="0" dirty="0" smtClean="0">
              <a:effectLst/>
              <a:latin typeface="Times New Roman" pitchFamily="18" charset="0"/>
              <a:cs typeface="Times New Roman" pitchFamily="18" charset="0"/>
            </a:rPr>
            <a:t>2019г. – 200,0 тыс. руб. 2020г.- 200,0 тыс. руб.</a:t>
          </a: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aseline="0" dirty="0" smtClean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2019г.-2579,2 тыс. руб.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2020г.-2258,4 тыс. руб., </a:t>
          </a:r>
        </a:p>
        <a:p>
          <a:pPr>
            <a:spcAft>
              <a:spcPts val="0"/>
            </a:spcAft>
          </a:pPr>
          <a:endParaRPr lang="ru-RU" sz="14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2019  – 45,0 тыс.руб.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2020 -  45,0 </a:t>
          </a:r>
          <a:r>
            <a:rPr lang="ru-RU" sz="1400" dirty="0" err="1" smtClean="0">
              <a:effectLst/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 руб.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AAF225-5D0C-4A0D-BEB7-105BB5E777DF}">
      <dgm:prSet/>
      <dgm:spPr/>
      <dgm:t>
        <a:bodyPr/>
        <a:lstStyle/>
        <a:p>
          <a:endParaRPr lang="ru-RU"/>
        </a:p>
      </dgm:t>
    </dgm:pt>
    <dgm:pt modelId="{26DC4018-436F-46AB-8945-1FE7E07EAD0E}" type="parTrans" cxnId="{FE0BCF8E-D340-454A-9D1E-33E5D03F5E12}">
      <dgm:prSet/>
      <dgm:spPr/>
      <dgm:t>
        <a:bodyPr/>
        <a:lstStyle/>
        <a:p>
          <a:endParaRPr lang="ru-RU"/>
        </a:p>
      </dgm:t>
    </dgm:pt>
    <dgm:pt modelId="{E0152153-8D94-4B8E-83BA-7CFDB2DE7512}" type="sibTrans" cxnId="{FE0BCF8E-D340-454A-9D1E-33E5D03F5E12}">
      <dgm:prSet/>
      <dgm:spPr/>
      <dgm:t>
        <a:bodyPr/>
        <a:lstStyle/>
        <a:p>
          <a:endParaRPr lang="ru-RU"/>
        </a:p>
      </dgm:t>
    </dgm:pt>
    <dgm:pt modelId="{2C5A668E-7D5C-4ABF-8FFC-18A5A96A1DA9}">
      <dgm:prSet/>
      <dgm:spPr/>
      <dgm:t>
        <a:bodyPr/>
        <a:lstStyle/>
        <a:p>
          <a:endParaRPr lang="ru-RU" sz="1400" dirty="0"/>
        </a:p>
      </dgm:t>
    </dgm:pt>
    <dgm:pt modelId="{90B2D13E-1E7D-4C52-B871-EA356C089E73}" type="parTrans" cxnId="{15A2BEBA-BFD5-4334-8A52-9A9D47155D92}">
      <dgm:prSet/>
      <dgm:spPr/>
      <dgm:t>
        <a:bodyPr/>
        <a:lstStyle/>
        <a:p>
          <a:endParaRPr lang="ru-RU"/>
        </a:p>
      </dgm:t>
    </dgm:pt>
    <dgm:pt modelId="{CB361F55-463C-460A-ABD2-F8D352C625BB}" type="sibTrans" cxnId="{15A2BEBA-BFD5-4334-8A52-9A9D47155D92}">
      <dgm:prSet/>
      <dgm:spPr/>
      <dgm:t>
        <a:bodyPr/>
        <a:lstStyle/>
        <a:p>
          <a:endParaRPr lang="ru-RU"/>
        </a:p>
      </dgm:t>
    </dgm:pt>
    <dgm:pt modelId="{BEB47B71-2B2B-471B-8254-6425DC3467DC}">
      <dgm:prSet/>
      <dgm:spPr/>
      <dgm:t>
        <a:bodyPr/>
        <a:lstStyle/>
        <a:p>
          <a:endParaRPr lang="ru-RU" sz="1400" dirty="0"/>
        </a:p>
      </dgm:t>
    </dgm:pt>
    <dgm:pt modelId="{A40E38AA-33C7-4DB5-8CB8-FD872031BB8E}" type="parTrans" cxnId="{0056C6F0-81D1-47C9-84A7-691B8A3373C5}">
      <dgm:prSet/>
      <dgm:spPr/>
      <dgm:t>
        <a:bodyPr/>
        <a:lstStyle/>
        <a:p>
          <a:endParaRPr lang="ru-RU"/>
        </a:p>
      </dgm:t>
    </dgm:pt>
    <dgm:pt modelId="{D6935280-0094-491F-B9B5-09793877922D}" type="sibTrans" cxnId="{0056C6F0-81D1-47C9-84A7-691B8A3373C5}">
      <dgm:prSet/>
      <dgm:spPr/>
      <dgm:t>
        <a:bodyPr/>
        <a:lstStyle/>
        <a:p>
          <a:endParaRPr lang="ru-RU"/>
        </a:p>
      </dgm:t>
    </dgm:pt>
    <dgm:pt modelId="{12DE6670-7AE1-4322-9259-28A3BD2796B6}">
      <dgm:prSet/>
      <dgm:spPr/>
      <dgm:t>
        <a:bodyPr/>
        <a:lstStyle/>
        <a:p>
          <a:endParaRPr lang="ru-RU" sz="1400" dirty="0"/>
        </a:p>
      </dgm:t>
    </dgm:pt>
    <dgm:pt modelId="{DF948D65-6815-4523-B8A9-C249219E992E}" type="parTrans" cxnId="{74181810-410D-4DD9-BA65-624BC33E792F}">
      <dgm:prSet/>
      <dgm:spPr/>
      <dgm:t>
        <a:bodyPr/>
        <a:lstStyle/>
        <a:p>
          <a:endParaRPr lang="ru-RU"/>
        </a:p>
      </dgm:t>
    </dgm:pt>
    <dgm:pt modelId="{344CD693-323B-42FB-880B-B9B8A805CF9F}" type="sibTrans" cxnId="{74181810-410D-4DD9-BA65-624BC33E792F}">
      <dgm:prSet/>
      <dgm:spPr/>
      <dgm:t>
        <a:bodyPr/>
        <a:lstStyle/>
        <a:p>
          <a:endParaRPr lang="ru-RU"/>
        </a:p>
      </dgm:t>
    </dgm:pt>
    <dgm:pt modelId="{B84009C1-1397-4DD5-89E8-97AF7D6E1DC0}">
      <dgm:prSet/>
      <dgm:spPr/>
      <dgm:t>
        <a:bodyPr/>
        <a:lstStyle/>
        <a:p>
          <a:endParaRPr lang="ru-RU" sz="1400" dirty="0"/>
        </a:p>
      </dgm:t>
    </dgm:pt>
    <dgm:pt modelId="{A25F939E-937A-4E54-8470-45BEA4B44D22}" type="parTrans" cxnId="{CC52372C-3F24-4976-B368-F722462C358C}">
      <dgm:prSet/>
      <dgm:spPr/>
      <dgm:t>
        <a:bodyPr/>
        <a:lstStyle/>
        <a:p>
          <a:endParaRPr lang="ru-RU"/>
        </a:p>
      </dgm:t>
    </dgm:pt>
    <dgm:pt modelId="{9D171216-9D62-46A2-88BD-E280D347225E}" type="sibTrans" cxnId="{CC52372C-3F24-4976-B368-F722462C358C}">
      <dgm:prSet/>
      <dgm:spPr/>
      <dgm:t>
        <a:bodyPr/>
        <a:lstStyle/>
        <a:p>
          <a:endParaRPr lang="ru-RU"/>
        </a:p>
      </dgm:t>
    </dgm:pt>
    <dgm:pt modelId="{5A1914C5-A470-4C7F-BD45-3BF4A505E61B}">
      <dgm:prSet/>
      <dgm:spPr/>
      <dgm:t>
        <a:bodyPr/>
        <a:lstStyle/>
        <a:p>
          <a:pPr rtl="0"/>
          <a:endParaRPr lang="ru-RU" sz="1400" b="0" i="0" u="none" baseline="0" dirty="0"/>
        </a:p>
      </dgm:t>
    </dgm:pt>
    <dgm:pt modelId="{71F6EE6C-D40F-43B8-9966-BC7473CFE9A1}" type="parTrans" cxnId="{A8874F13-6538-48E1-A11B-C8286704D7D5}">
      <dgm:prSet/>
      <dgm:spPr/>
      <dgm:t>
        <a:bodyPr/>
        <a:lstStyle/>
        <a:p>
          <a:endParaRPr lang="ru-RU"/>
        </a:p>
      </dgm:t>
    </dgm:pt>
    <dgm:pt modelId="{FA038D41-E7F2-46FE-BE06-27D296653FF9}" type="sibTrans" cxnId="{A8874F13-6538-48E1-A11B-C8286704D7D5}">
      <dgm:prSet/>
      <dgm:spPr/>
      <dgm:t>
        <a:bodyPr/>
        <a:lstStyle/>
        <a:p>
          <a:endParaRPr lang="ru-RU"/>
        </a:p>
      </dgm:t>
    </dgm:pt>
    <dgm:pt modelId="{DAB78C95-2ABE-43A1-8C52-982D711CBBD3}">
      <dgm:prSet/>
      <dgm:spPr/>
      <dgm:t>
        <a:bodyPr/>
        <a:lstStyle/>
        <a:p>
          <a:endParaRPr lang="ru-RU" sz="1400" dirty="0"/>
        </a:p>
      </dgm:t>
    </dgm:pt>
    <dgm:pt modelId="{68E9A88C-222F-4CBE-8233-E72B4E8D0964}" type="parTrans" cxnId="{B6EBD744-2FC9-4DB6-AADB-A0DC8052B6D6}">
      <dgm:prSet/>
      <dgm:spPr/>
      <dgm:t>
        <a:bodyPr/>
        <a:lstStyle/>
        <a:p>
          <a:endParaRPr lang="ru-RU"/>
        </a:p>
      </dgm:t>
    </dgm:pt>
    <dgm:pt modelId="{6F327190-DB13-42A5-981B-3AAC049E85D9}" type="sibTrans" cxnId="{B6EBD744-2FC9-4DB6-AADB-A0DC8052B6D6}">
      <dgm:prSet/>
      <dgm:spPr/>
      <dgm:t>
        <a:bodyPr/>
        <a:lstStyle/>
        <a:p>
          <a:endParaRPr lang="ru-RU"/>
        </a:p>
      </dgm:t>
    </dgm:pt>
    <dgm:pt modelId="{F62287E6-B8D7-4BF8-B2CD-9BB47DA6CC3F}">
      <dgm:prSet/>
      <dgm:spPr/>
      <dgm:t>
        <a:bodyPr/>
        <a:lstStyle/>
        <a:p>
          <a:endParaRPr lang="ru-RU" sz="1400" dirty="0"/>
        </a:p>
      </dgm:t>
    </dgm:pt>
    <dgm:pt modelId="{784B67E4-7427-485C-964B-FC04C79BA646}" type="parTrans" cxnId="{772AAF1E-BAD1-4AC7-A11E-46EFCFCC3F45}">
      <dgm:prSet/>
      <dgm:spPr/>
      <dgm:t>
        <a:bodyPr/>
        <a:lstStyle/>
        <a:p>
          <a:endParaRPr lang="ru-RU"/>
        </a:p>
      </dgm:t>
    </dgm:pt>
    <dgm:pt modelId="{DEDA7E1E-93E9-4BE0-8563-B2A55B7186D9}" type="sibTrans" cxnId="{772AAF1E-BAD1-4AC7-A11E-46EFCFCC3F45}">
      <dgm:prSet/>
      <dgm:spPr/>
      <dgm:t>
        <a:bodyPr/>
        <a:lstStyle/>
        <a:p>
          <a:endParaRPr lang="ru-RU"/>
        </a:p>
      </dgm:t>
    </dgm:pt>
    <dgm:pt modelId="{3FAF614F-E111-4CCB-86C3-AD6B6950CF5A}">
      <dgm:prSet/>
      <dgm:spPr/>
      <dgm:t>
        <a:bodyPr/>
        <a:lstStyle/>
        <a:p>
          <a:endParaRPr lang="ru-RU" sz="1400" dirty="0"/>
        </a:p>
      </dgm:t>
    </dgm:pt>
    <dgm:pt modelId="{62F22F46-97B3-4776-9088-8B2D67E1DD78}" type="parTrans" cxnId="{62680DEC-9C34-439E-B5E6-62FFB572AD0F}">
      <dgm:prSet/>
      <dgm:spPr/>
      <dgm:t>
        <a:bodyPr/>
        <a:lstStyle/>
        <a:p>
          <a:endParaRPr lang="ru-RU"/>
        </a:p>
      </dgm:t>
    </dgm:pt>
    <dgm:pt modelId="{EF0EA7DB-F32A-4220-89A0-6BB29D5CB53B}" type="sibTrans" cxnId="{62680DEC-9C34-439E-B5E6-62FFB572AD0F}">
      <dgm:prSet/>
      <dgm:spPr/>
      <dgm:t>
        <a:bodyPr/>
        <a:lstStyle/>
        <a:p>
          <a:endParaRPr lang="ru-RU"/>
        </a:p>
      </dgm:t>
    </dgm:pt>
    <dgm:pt modelId="{BFF29C8B-E435-4586-9B3B-5CD319718742}">
      <dgm:prSet/>
      <dgm:spPr/>
      <dgm:t>
        <a:bodyPr/>
        <a:lstStyle/>
        <a:p>
          <a:endParaRPr lang="ru-RU" sz="1400" dirty="0"/>
        </a:p>
      </dgm:t>
    </dgm:pt>
    <dgm:pt modelId="{419C7814-EE9B-426A-A5E9-042BFEFACDAA}" type="parTrans" cxnId="{79ED8E35-A2BE-4B2E-9069-4F2BA267B33D}">
      <dgm:prSet/>
      <dgm:spPr/>
      <dgm:t>
        <a:bodyPr/>
        <a:lstStyle/>
        <a:p>
          <a:endParaRPr lang="ru-RU"/>
        </a:p>
      </dgm:t>
    </dgm:pt>
    <dgm:pt modelId="{C7795094-6DB5-4D91-9F9E-0C5AD0001A30}" type="sibTrans" cxnId="{79ED8E35-A2BE-4B2E-9069-4F2BA267B33D}">
      <dgm:prSet/>
      <dgm:spPr/>
      <dgm:t>
        <a:bodyPr/>
        <a:lstStyle/>
        <a:p>
          <a:endParaRPr lang="ru-RU"/>
        </a:p>
      </dgm:t>
    </dgm:pt>
    <dgm:pt modelId="{28FD6451-45F9-4296-BBCE-E3E90B8102E0}">
      <dgm:prSet/>
      <dgm:spPr/>
      <dgm:t>
        <a:bodyPr/>
        <a:lstStyle/>
        <a:p>
          <a:endParaRPr lang="ru-RU" sz="1400" dirty="0"/>
        </a:p>
      </dgm:t>
    </dgm:pt>
    <dgm:pt modelId="{2F72FD44-569C-476B-8044-6892A8D39D54}" type="parTrans" cxnId="{199ADF5D-5788-40B1-AA66-A9206F28E623}">
      <dgm:prSet/>
      <dgm:spPr/>
      <dgm:t>
        <a:bodyPr/>
        <a:lstStyle/>
        <a:p>
          <a:endParaRPr lang="ru-RU"/>
        </a:p>
      </dgm:t>
    </dgm:pt>
    <dgm:pt modelId="{54EBC7FE-99CE-43D4-B909-844D90D79D25}" type="sibTrans" cxnId="{199ADF5D-5788-40B1-AA66-A9206F28E623}">
      <dgm:prSet/>
      <dgm:spPr/>
      <dgm:t>
        <a:bodyPr/>
        <a:lstStyle/>
        <a:p>
          <a:endParaRPr lang="ru-RU"/>
        </a:p>
      </dgm:t>
    </dgm:pt>
    <dgm:pt modelId="{54969B65-E0AB-4F14-8FAC-AC3A53C308A4}">
      <dgm:prSet/>
      <dgm:spPr/>
      <dgm:t>
        <a:bodyPr/>
        <a:lstStyle/>
        <a:p>
          <a:endParaRPr lang="ru-RU" sz="1400" dirty="0"/>
        </a:p>
      </dgm:t>
    </dgm:pt>
    <dgm:pt modelId="{1A8C79CC-737D-47B3-9125-BF9E52A9ED44}" type="parTrans" cxnId="{D7C32E66-81EA-4D82-A505-FE7E733AE619}">
      <dgm:prSet/>
      <dgm:spPr/>
      <dgm:t>
        <a:bodyPr/>
        <a:lstStyle/>
        <a:p>
          <a:endParaRPr lang="ru-RU"/>
        </a:p>
      </dgm:t>
    </dgm:pt>
    <dgm:pt modelId="{A4E8447A-2906-4868-9FB8-53A78A892423}" type="sibTrans" cxnId="{D7C32E66-81EA-4D82-A505-FE7E733AE619}">
      <dgm:prSet/>
      <dgm:spPr/>
      <dgm:t>
        <a:bodyPr/>
        <a:lstStyle/>
        <a:p>
          <a:endParaRPr lang="ru-RU"/>
        </a:p>
      </dgm:t>
    </dgm:pt>
    <dgm:pt modelId="{4DEE234A-F768-4B72-9D96-AB0E984D0FB0}">
      <dgm:prSet/>
      <dgm:spPr/>
      <dgm:t>
        <a:bodyPr/>
        <a:lstStyle/>
        <a:p>
          <a:endParaRPr lang="ru-RU" sz="1400" dirty="0"/>
        </a:p>
      </dgm:t>
    </dgm:pt>
    <dgm:pt modelId="{1493922C-B4E1-4ADB-B1BD-D593609F293B}" type="parTrans" cxnId="{6AF933AA-2057-4700-99BF-1DC996F2DA47}">
      <dgm:prSet/>
      <dgm:spPr/>
      <dgm:t>
        <a:bodyPr/>
        <a:lstStyle/>
        <a:p>
          <a:endParaRPr lang="ru-RU"/>
        </a:p>
      </dgm:t>
    </dgm:pt>
    <dgm:pt modelId="{C886C9CC-4E17-49C8-965F-8B6531D0AE20}" type="sibTrans" cxnId="{6AF933AA-2057-4700-99BF-1DC996F2DA47}">
      <dgm:prSet/>
      <dgm:spPr/>
      <dgm:t>
        <a:bodyPr/>
        <a:lstStyle/>
        <a:p>
          <a:endParaRPr lang="ru-RU"/>
        </a:p>
      </dgm:t>
    </dgm:pt>
    <dgm:pt modelId="{6ECB981E-F085-4D98-9472-2BE577BE507B}">
      <dgm:prSet/>
      <dgm:spPr/>
      <dgm:t>
        <a:bodyPr/>
        <a:lstStyle/>
        <a:p>
          <a:endParaRPr lang="ru-RU" sz="1400" dirty="0"/>
        </a:p>
      </dgm:t>
    </dgm:pt>
    <dgm:pt modelId="{EC7F1BEB-B370-461E-8CB4-1ECA98D18C84}" type="parTrans" cxnId="{6E64CDD4-DD55-4879-97F3-53C289B68D18}">
      <dgm:prSet/>
      <dgm:spPr/>
      <dgm:t>
        <a:bodyPr/>
        <a:lstStyle/>
        <a:p>
          <a:endParaRPr lang="ru-RU"/>
        </a:p>
      </dgm:t>
    </dgm:pt>
    <dgm:pt modelId="{D3D34119-1DE8-4F0A-9806-7E2D0E5E3C70}" type="sibTrans" cxnId="{6E64CDD4-DD55-4879-97F3-53C289B68D18}">
      <dgm:prSet/>
      <dgm:spPr/>
      <dgm:t>
        <a:bodyPr/>
        <a:lstStyle/>
        <a:p>
          <a:endParaRPr lang="ru-RU"/>
        </a:p>
      </dgm:t>
    </dgm:pt>
    <dgm:pt modelId="{741C1C53-ADB0-4601-9C21-1AAE68E9BA77}">
      <dgm:prSet/>
      <dgm:spPr/>
      <dgm:t>
        <a:bodyPr/>
        <a:lstStyle/>
        <a:p>
          <a:endParaRPr lang="ru-RU" sz="1400" dirty="0"/>
        </a:p>
      </dgm:t>
    </dgm:pt>
    <dgm:pt modelId="{787F8F0E-AB9C-4B5E-8FD0-E0A17B99B8FC}" type="parTrans" cxnId="{46FABFBB-B13D-4D4A-BA26-7776B7A45EE0}">
      <dgm:prSet/>
      <dgm:spPr/>
      <dgm:t>
        <a:bodyPr/>
        <a:lstStyle/>
        <a:p>
          <a:endParaRPr lang="ru-RU"/>
        </a:p>
      </dgm:t>
    </dgm:pt>
    <dgm:pt modelId="{D3BA8B9C-BFDD-42F1-9379-2D68E54701DB}" type="sibTrans" cxnId="{46FABFBB-B13D-4D4A-BA26-7776B7A45EE0}">
      <dgm:prSet/>
      <dgm:spPr/>
      <dgm:t>
        <a:bodyPr/>
        <a:lstStyle/>
        <a:p>
          <a:endParaRPr lang="ru-RU"/>
        </a:p>
      </dgm:t>
    </dgm:pt>
    <dgm:pt modelId="{2EE46889-1A09-4806-B089-801B04171E60}">
      <dgm:prSet/>
      <dgm:spPr/>
      <dgm:t>
        <a:bodyPr/>
        <a:lstStyle/>
        <a:p>
          <a:endParaRPr lang="ru-RU" sz="1400" dirty="0"/>
        </a:p>
      </dgm:t>
    </dgm:pt>
    <dgm:pt modelId="{A6000D43-5024-43C0-8574-7AEB0E68720C}" type="parTrans" cxnId="{A1F87E69-0B9E-448D-B0F8-A8DE77958EE7}">
      <dgm:prSet/>
      <dgm:spPr/>
      <dgm:t>
        <a:bodyPr/>
        <a:lstStyle/>
        <a:p>
          <a:endParaRPr lang="ru-RU"/>
        </a:p>
      </dgm:t>
    </dgm:pt>
    <dgm:pt modelId="{67DDBE8F-98D4-49F8-8FAB-FF2F0E4F950D}" type="sibTrans" cxnId="{A1F87E69-0B9E-448D-B0F8-A8DE77958EE7}">
      <dgm:prSet/>
      <dgm:spPr/>
      <dgm:t>
        <a:bodyPr/>
        <a:lstStyle/>
        <a:p>
          <a:endParaRPr lang="ru-RU"/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aseline="0" dirty="0" smtClean="0"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2019 г.-635,4 тыс. руб.,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2020 г. -500,0 тыс. руб.</a:t>
          </a: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5D8FC5-DC87-46EB-B9CA-4102D6A1791E}">
      <dgm:prSet phldrT="[Текст]" custScaleX="184690" custScaleY="109506" custRadScaleRad="157396" custRadScaleInc="-54009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C77E2B6F-58F0-47F2-A410-47319BB5DCA4}" type="parTrans" cxnId="{1B959174-A8BA-40B7-B318-E0CD6D835992}">
      <dgm:prSet/>
      <dgm:spPr/>
      <dgm:t>
        <a:bodyPr/>
        <a:lstStyle/>
        <a:p>
          <a:endParaRPr lang="ru-RU"/>
        </a:p>
      </dgm:t>
    </dgm:pt>
    <dgm:pt modelId="{CD1DE642-8479-45B7-8A15-87B3115BDAAF}" type="sibTrans" cxnId="{1B959174-A8BA-40B7-B318-E0CD6D835992}">
      <dgm:prSet/>
      <dgm:spPr/>
      <dgm:t>
        <a:bodyPr/>
        <a:lstStyle/>
        <a:p>
          <a:endParaRPr lang="ru-RU"/>
        </a:p>
      </dgm:t>
    </dgm:pt>
    <dgm:pt modelId="{FFD59B37-4D00-415B-888B-D40232342D9A}">
      <dgm:prSet phldrT="[Текст]" custScaleX="184690" custScaleY="109506" custRadScaleRad="157396" custRadScaleInc="-54009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EDD602C-229C-42BE-818F-729C4BE914AD}" type="parTrans" cxnId="{5445796C-ABCD-4464-8D90-2D2BA46BF657}">
      <dgm:prSet/>
      <dgm:spPr/>
      <dgm:t>
        <a:bodyPr/>
        <a:lstStyle/>
        <a:p>
          <a:endParaRPr lang="ru-RU"/>
        </a:p>
      </dgm:t>
    </dgm:pt>
    <dgm:pt modelId="{93D6E8C2-0957-47B0-9FD8-F351A5E1947B}" type="sibTrans" cxnId="{5445796C-ABCD-4464-8D90-2D2BA46BF657}">
      <dgm:prSet/>
      <dgm:spPr/>
      <dgm:t>
        <a:bodyPr/>
        <a:lstStyle/>
        <a:p>
          <a:endParaRPr lang="ru-RU"/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02369" custLinFactNeighborX="655" custLinFactNeighborY="-139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7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7" custScaleX="167625" custScaleY="109247" custRadScaleRad="163352" custRadScaleInc="-300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7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7" custScaleX="184690" custScaleY="109506" custRadScaleRad="159778" custRadScaleInc="-612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2" presStyleCnt="7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2" presStyleCnt="7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2" presStyleCnt="7" custScaleX="227214" custScaleY="106009" custRadScaleRad="141973" custRadScaleInc="-17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3" presStyleCnt="7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3" presStyleCnt="7" custAng="0" custFlipHor="1" custScaleX="196703" custScaleY="133296" custRadScaleRad="152135" custRadScaleInc="-231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4" presStyleCnt="7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4" presStyleCnt="7" custScaleX="241494" custScaleY="85999" custRadScaleRad="138961" custRadScaleInc="-289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5" presStyleCnt="7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5" presStyleCnt="7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5" presStyleCnt="7" custScaleX="191669" custScaleY="114830" custRadScaleRad="105369" custRadScaleInc="-191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6" presStyleCnt="7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6" presStyleCnt="7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6" presStyleCnt="7" custScaleX="235400" custScaleY="122198" custRadScaleRad="96470" custRadScaleInc="11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00B09AD8-4B5C-40B7-A49F-6942A285F820}" type="presOf" srcId="{B179D74B-D7BA-4ED1-A72F-D0DA76E8417A}" destId="{22672531-8C33-499F-A8B8-1F76FA72B8E1}" srcOrd="0" destOrd="0" presId="urn:microsoft.com/office/officeart/2005/8/layout/radial1"/>
    <dgm:cxn modelId="{7AED0349-45AC-47F4-8FA1-1FDB36B7BE5A}" type="presOf" srcId="{948D7AA2-6A07-4029-958A-456C6A888F0B}" destId="{D418F6EB-147F-4047-B751-E8166DE58772}" srcOrd="0" destOrd="0" presId="urn:microsoft.com/office/officeart/2005/8/layout/radial1"/>
    <dgm:cxn modelId="{669893FC-52EB-43D9-942D-81E8749D7D28}" type="presOf" srcId="{607EE9E9-D002-42FE-B74D-D945412804DF}" destId="{9C4E9843-91FB-4B66-AD05-A718EA51A920}" srcOrd="1" destOrd="0" presId="urn:microsoft.com/office/officeart/2005/8/layout/radial1"/>
    <dgm:cxn modelId="{C1246438-0DC3-4271-B192-877398D70221}" type="presOf" srcId="{4199C120-FE21-41AC-9A33-F6885A63D66E}" destId="{38A04AD7-3C30-42FD-9169-981E636C19E5}" srcOrd="0" destOrd="0" presId="urn:microsoft.com/office/officeart/2005/8/layout/radial1"/>
    <dgm:cxn modelId="{74181810-410D-4DD9-BA65-624BC33E792F}" srcId="{1F8E4B7B-3190-492B-BA7B-9B52CE7D79BE}" destId="{12DE6670-7AE1-4322-9259-28A3BD2796B6}" srcOrd="4" destOrd="0" parTransId="{DF948D65-6815-4523-B8A9-C249219E992E}" sibTransId="{344CD693-323B-42FB-880B-B9B8A805CF9F}"/>
    <dgm:cxn modelId="{199ADF5D-5788-40B1-AA66-A9206F28E623}" srcId="{1F8E4B7B-3190-492B-BA7B-9B52CE7D79BE}" destId="{28FD6451-45F9-4296-BBCE-E3E90B8102E0}" srcOrd="11" destOrd="0" parTransId="{2F72FD44-569C-476B-8044-6892A8D39D54}" sibTransId="{54EBC7FE-99CE-43D4-B909-844D90D79D25}"/>
    <dgm:cxn modelId="{DE2E9F00-4D0F-4C6F-BD06-CB64A769DA0C}" type="presOf" srcId="{F986B101-2D04-4E3D-8735-12066002DCA2}" destId="{DF6EDE72-0B1B-4A13-B586-C939D94F44B0}" srcOrd="1" destOrd="0" presId="urn:microsoft.com/office/officeart/2005/8/layout/radial1"/>
    <dgm:cxn modelId="{B4A64632-E35B-41A5-81FF-1DB5C5F13C44}" type="presOf" srcId="{D3913F27-E24C-40CD-AFE9-DDAE93138E32}" destId="{B73BB58B-01B7-42F4-9905-9F1B2B2B2E86}" srcOrd="0" destOrd="0" presId="urn:microsoft.com/office/officeart/2005/8/layout/radial1"/>
    <dgm:cxn modelId="{B6EBD744-2FC9-4DB6-AADB-A0DC8052B6D6}" srcId="{1F8E4B7B-3190-492B-BA7B-9B52CE7D79BE}" destId="{DAB78C95-2ABE-43A1-8C52-982D711CBBD3}" srcOrd="7" destOrd="0" parTransId="{68E9A88C-222F-4CBE-8233-E72B4E8D0964}" sibTransId="{6F327190-DB13-42A5-981B-3AAC049E85D9}"/>
    <dgm:cxn modelId="{99A100D5-B72B-4706-B125-2424CD6D896E}" type="presOf" srcId="{052F7232-50DC-44E8-9F5D-8FEEAEB86E33}" destId="{9779251D-D94F-458D-8625-FA8430489ABD}" srcOrd="0" destOrd="0" presId="urn:microsoft.com/office/officeart/2005/8/layout/radial1"/>
    <dgm:cxn modelId="{772AAF1E-BAD1-4AC7-A11E-46EFCFCC3F45}" srcId="{1F8E4B7B-3190-492B-BA7B-9B52CE7D79BE}" destId="{F62287E6-B8D7-4BF8-B2CD-9BB47DA6CC3F}" srcOrd="8" destOrd="0" parTransId="{784B67E4-7427-485C-964B-FC04C79BA646}" sibTransId="{DEDA7E1E-93E9-4BE0-8563-B2A55B7186D9}"/>
    <dgm:cxn modelId="{6232379B-9652-4B56-8238-C970352F33A5}" type="presOf" srcId="{C3B366E1-35BE-4501-9211-79E56F24F0B1}" destId="{21AB2C71-7445-44F1-88DA-8920B87614F7}" srcOrd="0" destOrd="0" presId="urn:microsoft.com/office/officeart/2005/8/layout/radial1"/>
    <dgm:cxn modelId="{46FABFBB-B13D-4D4A-BA26-7776B7A45EE0}" srcId="{1F8E4B7B-3190-492B-BA7B-9B52CE7D79BE}" destId="{741C1C53-ADB0-4601-9C21-1AAE68E9BA77}" srcOrd="15" destOrd="0" parTransId="{787F8F0E-AB9C-4B5E-8FD0-E0A17B99B8FC}" sibTransId="{D3BA8B9C-BFDD-42F1-9379-2D68E54701DB}"/>
    <dgm:cxn modelId="{D7C32E66-81EA-4D82-A505-FE7E733AE619}" srcId="{1F8E4B7B-3190-492B-BA7B-9B52CE7D79BE}" destId="{54969B65-E0AB-4F14-8FAC-AC3A53C308A4}" srcOrd="12" destOrd="0" parTransId="{1A8C79CC-737D-47B3-9125-BF9E52A9ED44}" sibTransId="{A4E8447A-2906-4868-9FB8-53A78A892423}"/>
    <dgm:cxn modelId="{CC52372C-3F24-4976-B368-F722462C358C}" srcId="{1F8E4B7B-3190-492B-BA7B-9B52CE7D79BE}" destId="{B84009C1-1397-4DD5-89E8-97AF7D6E1DC0}" srcOrd="5" destOrd="0" parTransId="{A25F939E-937A-4E54-8470-45BEA4B44D22}" sibTransId="{9D171216-9D62-46A2-88BD-E280D347225E}"/>
    <dgm:cxn modelId="{7024A904-2C07-4D21-A46A-687766F7DF8F}" type="presOf" srcId="{A2E5F42E-C718-432A-8A41-71BF82BBE18E}" destId="{5514A104-9BD3-4559-9BDA-E17D63A5FAED}" srcOrd="1" destOrd="0" presId="urn:microsoft.com/office/officeart/2005/8/layout/radial1"/>
    <dgm:cxn modelId="{A8874F13-6538-48E1-A11B-C8286704D7D5}" srcId="{1F8E4B7B-3190-492B-BA7B-9B52CE7D79BE}" destId="{5A1914C5-A470-4C7F-BD45-3BF4A505E61B}" srcOrd="6" destOrd="0" parTransId="{71F6EE6C-D40F-43B8-9966-BC7473CFE9A1}" sibTransId="{FA038D41-E7F2-46FE-BE06-27D296653FF9}"/>
    <dgm:cxn modelId="{EE5ED6C8-3C2A-4568-8D0F-8E9F80CDB84E}" srcId="{B179D74B-D7BA-4ED1-A72F-D0DA76E8417A}" destId="{948D7AA2-6A07-4029-958A-456C6A888F0B}" srcOrd="3" destOrd="0" parTransId="{850BDB31-7899-47A8-8A8D-2651EE81DB1C}" sibTransId="{5E26D90B-22ED-4AB4-8D07-24D8137BEB98}"/>
    <dgm:cxn modelId="{A1F87E69-0B9E-448D-B0F8-A8DE77958EE7}" srcId="{1F8E4B7B-3190-492B-BA7B-9B52CE7D79BE}" destId="{2EE46889-1A09-4806-B089-801B04171E60}" srcOrd="16" destOrd="0" parTransId="{A6000D43-5024-43C0-8574-7AEB0E68720C}" sibTransId="{67DDBE8F-98D4-49F8-8FAB-FF2F0E4F950D}"/>
    <dgm:cxn modelId="{79ED8E35-A2BE-4B2E-9069-4F2BA267B33D}" srcId="{1F8E4B7B-3190-492B-BA7B-9B52CE7D79BE}" destId="{BFF29C8B-E435-4586-9B3B-5CD319718742}" srcOrd="10" destOrd="0" parTransId="{419C7814-EE9B-426A-A5E9-042BFEFACDAA}" sibTransId="{C7795094-6DB5-4D91-9F9E-0C5AD0001A30}"/>
    <dgm:cxn modelId="{1B959174-A8BA-40B7-B318-E0CD6D835992}" srcId="{1F8E4B7B-3190-492B-BA7B-9B52CE7D79BE}" destId="{8B5D8FC5-DC87-46EB-B9CA-4102D6A1791E}" srcOrd="17" destOrd="0" parTransId="{C77E2B6F-58F0-47F2-A410-47319BB5DCA4}" sibTransId="{CD1DE642-8479-45B7-8A15-87B3115BDAAF}"/>
    <dgm:cxn modelId="{5450D4DB-702E-4B81-9E7C-5083095A177D}" type="presOf" srcId="{850BDB31-7899-47A8-8A8D-2651EE81DB1C}" destId="{B6C2774B-CEC3-4885-8925-9AD4E72E39CE}" srcOrd="1" destOrd="0" presId="urn:microsoft.com/office/officeart/2005/8/layout/radial1"/>
    <dgm:cxn modelId="{6E64CDD4-DD55-4879-97F3-53C289B68D18}" srcId="{1F8E4B7B-3190-492B-BA7B-9B52CE7D79BE}" destId="{6ECB981E-F085-4D98-9472-2BE577BE507B}" srcOrd="14" destOrd="0" parTransId="{EC7F1BEB-B370-461E-8CB4-1ECA98D18C84}" sibTransId="{D3D34119-1DE8-4F0A-9806-7E2D0E5E3C70}"/>
    <dgm:cxn modelId="{EC6CF003-E2A1-4F93-9E71-653EC42B86B3}" type="presOf" srcId="{7FE7A46F-F120-46C2-8441-BB1D9BA17B40}" destId="{6CE479B8-58DF-48DD-AC0B-D0C5FC6877CB}" srcOrd="0" destOrd="0" presId="urn:microsoft.com/office/officeart/2005/8/layout/radial1"/>
    <dgm:cxn modelId="{6AF933AA-2057-4700-99BF-1DC996F2DA47}" srcId="{1F8E4B7B-3190-492B-BA7B-9B52CE7D79BE}" destId="{4DEE234A-F768-4B72-9D96-AB0E984D0FB0}" srcOrd="13" destOrd="0" parTransId="{1493922C-B4E1-4ADB-B1BD-D593609F293B}" sibTransId="{C886C9CC-4E17-49C8-965F-8B6531D0AE20}"/>
    <dgm:cxn modelId="{09CC9A47-D528-4D57-8942-C294F7A27AED}" type="presOf" srcId="{15828F25-D9DC-474E-BDB7-D0C96BB09D53}" destId="{09F81971-61A1-4CB0-8EEA-38BD69D84A68}" srcOrd="0" destOrd="0" presId="urn:microsoft.com/office/officeart/2005/8/layout/radial1"/>
    <dgm:cxn modelId="{15A2BEBA-BFD5-4334-8A52-9A9D47155D92}" srcId="{1F8E4B7B-3190-492B-BA7B-9B52CE7D79BE}" destId="{2C5A668E-7D5C-4ABF-8FFC-18A5A96A1DA9}" srcOrd="2" destOrd="0" parTransId="{90B2D13E-1E7D-4C52-B871-EA356C089E73}" sibTransId="{CB361F55-463C-460A-ABD2-F8D352C625BB}"/>
    <dgm:cxn modelId="{7D1F526E-214D-4251-961D-3B7E57325AFE}" type="presOf" srcId="{A2E5F42E-C718-432A-8A41-71BF82BBE18E}" destId="{BC211171-4868-4B1B-8C84-7AFE7DA92B72}" srcOrd="0" destOrd="0" presId="urn:microsoft.com/office/officeart/2005/8/layout/radial1"/>
    <dgm:cxn modelId="{4B172F2A-9465-4867-BB37-F4CF45C8B7F5}" type="presOf" srcId="{15828F25-D9DC-474E-BDB7-D0C96BB09D53}" destId="{40A4609C-9060-46DB-B6FB-91E6E6B2159D}" srcOrd="1" destOrd="0" presId="urn:microsoft.com/office/officeart/2005/8/layout/radial1"/>
    <dgm:cxn modelId="{0056C6F0-81D1-47C9-84A7-691B8A3373C5}" srcId="{1F8E4B7B-3190-492B-BA7B-9B52CE7D79BE}" destId="{BEB47B71-2B2B-471B-8254-6425DC3467DC}" srcOrd="3" destOrd="0" parTransId="{A40E38AA-33C7-4DB5-8CB8-FD872031BB8E}" sibTransId="{D6935280-0094-491F-B9B5-09793877922D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67775360-7B74-4954-9DCD-7ACEC1D33FD6}" type="presOf" srcId="{4199C120-FE21-41AC-9A33-F6885A63D66E}" destId="{ACABAC21-A12D-4CBC-B952-3A73C95768F1}" srcOrd="1" destOrd="0" presId="urn:microsoft.com/office/officeart/2005/8/layout/radial1"/>
    <dgm:cxn modelId="{61857B80-769A-44E5-AE25-53584948E075}" type="presOf" srcId="{7FE7A46F-F120-46C2-8441-BB1D9BA17B40}" destId="{6CEA8AA8-969F-4D16-AA37-493DEC7B2497}" srcOrd="1" destOrd="0" presId="urn:microsoft.com/office/officeart/2005/8/layout/radial1"/>
    <dgm:cxn modelId="{44EDCC3F-E0CF-4EB7-83F5-EB2B5D93F927}" type="presOf" srcId="{850BDB31-7899-47A8-8A8D-2651EE81DB1C}" destId="{A5A442AC-CDA8-474B-92EE-3D632F0EC957}" srcOrd="0" destOrd="0" presId="urn:microsoft.com/office/officeart/2005/8/layout/radial1"/>
    <dgm:cxn modelId="{452DE7E2-BFBD-4189-B0C1-D4F58042CF44}" srcId="{B179D74B-D7BA-4ED1-A72F-D0DA76E8417A}" destId="{052F7232-50DC-44E8-9F5D-8FEEAEB86E33}" srcOrd="5" destOrd="0" parTransId="{A2E5F42E-C718-432A-8A41-71BF82BBE18E}" sibTransId="{71ADD2D1-68BE-4C39-A17E-3E7AC1D147F0}"/>
    <dgm:cxn modelId="{67B53CC9-EAD6-4807-A826-60948956F288}" srcId="{B179D74B-D7BA-4ED1-A72F-D0DA76E8417A}" destId="{D3913F27-E24C-40CD-AFE9-DDAE93138E32}" srcOrd="4" destOrd="0" parTransId="{F986B101-2D04-4E3D-8735-12066002DCA2}" sibTransId="{CB8E9DCB-886A-4917-B75A-D6CABEF1A2D5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D015EBAF-0B0F-4D0A-8F07-38D39946D720}" srcId="{B179D74B-D7BA-4ED1-A72F-D0DA76E8417A}" destId="{C6A1BDBE-B799-45DE-8DF1-D0A56A293435}" srcOrd="2" destOrd="0" parTransId="{7FE7A46F-F120-46C2-8441-BB1D9BA17B40}" sibTransId="{B358B0F7-9D28-4C8F-9C22-734A2FEDCC8D}"/>
    <dgm:cxn modelId="{FE0BCF8E-D340-454A-9D1E-33E5D03F5E12}" srcId="{1F8E4B7B-3190-492B-BA7B-9B52CE7D79BE}" destId="{56AAF225-5D0C-4A0D-BEB7-105BB5E777DF}" srcOrd="1" destOrd="0" parTransId="{26DC4018-436F-46AB-8945-1FE7E07EAD0E}" sibTransId="{E0152153-8D94-4B8E-83BA-7CFDB2DE7512}"/>
    <dgm:cxn modelId="{FC1DFAE3-8229-4C45-BC71-B9F15B7D26F9}" type="presOf" srcId="{607EE9E9-D002-42FE-B74D-D945412804DF}" destId="{2CB797D3-131D-4B40-8D1C-3C0BCCD4E26A}" srcOrd="0" destOrd="0" presId="urn:microsoft.com/office/officeart/2005/8/layout/radial1"/>
    <dgm:cxn modelId="{5445796C-ABCD-4464-8D90-2D2BA46BF657}" srcId="{1F8E4B7B-3190-492B-BA7B-9B52CE7D79BE}" destId="{FFD59B37-4D00-415B-888B-D40232342D9A}" srcOrd="18" destOrd="0" parTransId="{6EDD602C-229C-42BE-818F-729C4BE914AD}" sibTransId="{93D6E8C2-0957-47B0-9FD8-F351A5E1947B}"/>
    <dgm:cxn modelId="{0A878718-3C46-4A65-A210-5A0E264BFB4A}" type="presOf" srcId="{5A305073-4AE3-4F5A-9103-E20EE30AA624}" destId="{B4689F4D-C616-4B5A-AB08-969AFEC6F29C}" srcOrd="0" destOrd="0" presId="urn:microsoft.com/office/officeart/2005/8/layout/radial1"/>
    <dgm:cxn modelId="{1B2D08A9-FD2B-4C26-B84F-A6C6038E479D}" srcId="{B179D74B-D7BA-4ED1-A72F-D0DA76E8417A}" destId="{C3B366E1-35BE-4501-9211-79E56F24F0B1}" srcOrd="6" destOrd="0" parTransId="{4199C120-FE21-41AC-9A33-F6885A63D66E}" sibTransId="{AB4F022C-2B6F-4D5A-8949-0266BBDB6FAD}"/>
    <dgm:cxn modelId="{28360640-922B-4730-94D9-893505881C49}" type="presOf" srcId="{1F8E4B7B-3190-492B-BA7B-9B52CE7D79BE}" destId="{FC4E895A-5CB6-4776-9D34-BC12EF08CF61}" srcOrd="0" destOrd="0" presId="urn:microsoft.com/office/officeart/2005/8/layout/radial1"/>
    <dgm:cxn modelId="{EA86F911-EA14-4DF6-956A-7478DDC413DA}" type="presOf" srcId="{F986B101-2D04-4E3D-8735-12066002DCA2}" destId="{E5D811FC-7971-4430-8A28-1798A91448B2}" srcOrd="0" destOrd="0" presId="urn:microsoft.com/office/officeart/2005/8/layout/radial1"/>
    <dgm:cxn modelId="{346A8404-234C-4A08-BCF5-0BE0BBF0CB87}" type="presOf" srcId="{C6A1BDBE-B799-45DE-8DF1-D0A56A293435}" destId="{A6529843-AF44-44C9-93DF-E3B0991FDD04}" srcOrd="0" destOrd="0" presId="urn:microsoft.com/office/officeart/2005/8/layout/radial1"/>
    <dgm:cxn modelId="{1822B608-03DD-4BE4-BF70-AD8E7BD76298}" type="presOf" srcId="{065A3735-5D80-4FA3-B867-379611BFBD38}" destId="{9F81A141-1B04-4A03-B238-37F7A90993F2}" srcOrd="0" destOrd="0" presId="urn:microsoft.com/office/officeart/2005/8/layout/radial1"/>
    <dgm:cxn modelId="{62680DEC-9C34-439E-B5E6-62FFB572AD0F}" srcId="{1F8E4B7B-3190-492B-BA7B-9B52CE7D79BE}" destId="{3FAF614F-E111-4CCB-86C3-AD6B6950CF5A}" srcOrd="9" destOrd="0" parTransId="{62F22F46-97B3-4776-9088-8B2D67E1DD78}" sibTransId="{EF0EA7DB-F32A-4220-89A0-6BB29D5CB53B}"/>
    <dgm:cxn modelId="{3B441C2A-3C4D-41DD-9519-7E4A5B5EDA8A}" type="presParOf" srcId="{FC4E895A-5CB6-4776-9D34-BC12EF08CF61}" destId="{22672531-8C33-499F-A8B8-1F76FA72B8E1}" srcOrd="0" destOrd="0" presId="urn:microsoft.com/office/officeart/2005/8/layout/radial1"/>
    <dgm:cxn modelId="{AEFD6231-99F4-4528-953B-4BEAA181609F}" type="presParOf" srcId="{FC4E895A-5CB6-4776-9D34-BC12EF08CF61}" destId="{2CB797D3-131D-4B40-8D1C-3C0BCCD4E26A}" srcOrd="1" destOrd="0" presId="urn:microsoft.com/office/officeart/2005/8/layout/radial1"/>
    <dgm:cxn modelId="{B5ACD53E-FA79-46E5-9349-E957028F4E02}" type="presParOf" srcId="{2CB797D3-131D-4B40-8D1C-3C0BCCD4E26A}" destId="{9C4E9843-91FB-4B66-AD05-A718EA51A920}" srcOrd="0" destOrd="0" presId="urn:microsoft.com/office/officeart/2005/8/layout/radial1"/>
    <dgm:cxn modelId="{E1A8323B-2C9C-4090-A4E0-9B4470802CF8}" type="presParOf" srcId="{FC4E895A-5CB6-4776-9D34-BC12EF08CF61}" destId="{9F81A141-1B04-4A03-B238-37F7A90993F2}" srcOrd="2" destOrd="0" presId="urn:microsoft.com/office/officeart/2005/8/layout/radial1"/>
    <dgm:cxn modelId="{63CA69D7-C475-4732-993C-59B099FDA063}" type="presParOf" srcId="{FC4E895A-5CB6-4776-9D34-BC12EF08CF61}" destId="{09F81971-61A1-4CB0-8EEA-38BD69D84A68}" srcOrd="3" destOrd="0" presId="urn:microsoft.com/office/officeart/2005/8/layout/radial1"/>
    <dgm:cxn modelId="{D7874FEC-6B55-46C7-9E56-7B722CF01185}" type="presParOf" srcId="{09F81971-61A1-4CB0-8EEA-38BD69D84A68}" destId="{40A4609C-9060-46DB-B6FB-91E6E6B2159D}" srcOrd="0" destOrd="0" presId="urn:microsoft.com/office/officeart/2005/8/layout/radial1"/>
    <dgm:cxn modelId="{397DB2BB-08BD-4D73-A17C-1F3571CCC02A}" type="presParOf" srcId="{FC4E895A-5CB6-4776-9D34-BC12EF08CF61}" destId="{B4689F4D-C616-4B5A-AB08-969AFEC6F29C}" srcOrd="4" destOrd="0" presId="urn:microsoft.com/office/officeart/2005/8/layout/radial1"/>
    <dgm:cxn modelId="{6F9A10CF-B191-400A-A202-68D6DA760FD3}" type="presParOf" srcId="{FC4E895A-5CB6-4776-9D34-BC12EF08CF61}" destId="{6CE479B8-58DF-48DD-AC0B-D0C5FC6877CB}" srcOrd="5" destOrd="0" presId="urn:microsoft.com/office/officeart/2005/8/layout/radial1"/>
    <dgm:cxn modelId="{5C665CF4-64D4-4ABA-B5F1-0E747AEAB183}" type="presParOf" srcId="{6CE479B8-58DF-48DD-AC0B-D0C5FC6877CB}" destId="{6CEA8AA8-969F-4D16-AA37-493DEC7B2497}" srcOrd="0" destOrd="0" presId="urn:microsoft.com/office/officeart/2005/8/layout/radial1"/>
    <dgm:cxn modelId="{43402CEE-99A7-4A51-B4C6-F45483B2944B}" type="presParOf" srcId="{FC4E895A-5CB6-4776-9D34-BC12EF08CF61}" destId="{A6529843-AF44-44C9-93DF-E3B0991FDD04}" srcOrd="6" destOrd="0" presId="urn:microsoft.com/office/officeart/2005/8/layout/radial1"/>
    <dgm:cxn modelId="{83572BBB-EE58-490C-A469-902B049035E8}" type="presParOf" srcId="{FC4E895A-5CB6-4776-9D34-BC12EF08CF61}" destId="{A5A442AC-CDA8-474B-92EE-3D632F0EC957}" srcOrd="7" destOrd="0" presId="urn:microsoft.com/office/officeart/2005/8/layout/radial1"/>
    <dgm:cxn modelId="{20AA5717-1E14-49BC-ADA0-F57AEF89ECCD}" type="presParOf" srcId="{A5A442AC-CDA8-474B-92EE-3D632F0EC957}" destId="{B6C2774B-CEC3-4885-8925-9AD4E72E39CE}" srcOrd="0" destOrd="0" presId="urn:microsoft.com/office/officeart/2005/8/layout/radial1"/>
    <dgm:cxn modelId="{AEF5A684-A987-4A63-B8F3-E837DB549BCF}" type="presParOf" srcId="{FC4E895A-5CB6-4776-9D34-BC12EF08CF61}" destId="{D418F6EB-147F-4047-B751-E8166DE58772}" srcOrd="8" destOrd="0" presId="urn:microsoft.com/office/officeart/2005/8/layout/radial1"/>
    <dgm:cxn modelId="{3B07B98D-94D8-4CA6-8ABE-6E3415F99E18}" type="presParOf" srcId="{FC4E895A-5CB6-4776-9D34-BC12EF08CF61}" destId="{E5D811FC-7971-4430-8A28-1798A91448B2}" srcOrd="9" destOrd="0" presId="urn:microsoft.com/office/officeart/2005/8/layout/radial1"/>
    <dgm:cxn modelId="{B08C1609-5BC0-48AD-BEE4-EBEE3AD75D52}" type="presParOf" srcId="{E5D811FC-7971-4430-8A28-1798A91448B2}" destId="{DF6EDE72-0B1B-4A13-B586-C939D94F44B0}" srcOrd="0" destOrd="0" presId="urn:microsoft.com/office/officeart/2005/8/layout/radial1"/>
    <dgm:cxn modelId="{82434856-7FCE-4C5C-BFE9-8CE843E6A71B}" type="presParOf" srcId="{FC4E895A-5CB6-4776-9D34-BC12EF08CF61}" destId="{B73BB58B-01B7-42F4-9905-9F1B2B2B2E86}" srcOrd="10" destOrd="0" presId="urn:microsoft.com/office/officeart/2005/8/layout/radial1"/>
    <dgm:cxn modelId="{B4CDBE97-B174-49AF-9C0F-10CFF43FBA47}" type="presParOf" srcId="{FC4E895A-5CB6-4776-9D34-BC12EF08CF61}" destId="{BC211171-4868-4B1B-8C84-7AFE7DA92B72}" srcOrd="11" destOrd="0" presId="urn:microsoft.com/office/officeart/2005/8/layout/radial1"/>
    <dgm:cxn modelId="{02AD07DC-8A93-4516-A1AA-AF3BD029362A}" type="presParOf" srcId="{BC211171-4868-4B1B-8C84-7AFE7DA92B72}" destId="{5514A104-9BD3-4559-9BDA-E17D63A5FAED}" srcOrd="0" destOrd="0" presId="urn:microsoft.com/office/officeart/2005/8/layout/radial1"/>
    <dgm:cxn modelId="{330A3301-1C77-40F3-9213-E8EB1031403F}" type="presParOf" srcId="{FC4E895A-5CB6-4776-9D34-BC12EF08CF61}" destId="{9779251D-D94F-458D-8625-FA8430489ABD}" srcOrd="12" destOrd="0" presId="urn:microsoft.com/office/officeart/2005/8/layout/radial1"/>
    <dgm:cxn modelId="{FD1DFCFD-CB58-4233-B2E8-426D6B4BFD91}" type="presParOf" srcId="{FC4E895A-5CB6-4776-9D34-BC12EF08CF61}" destId="{38A04AD7-3C30-42FD-9169-981E636C19E5}" srcOrd="13" destOrd="0" presId="urn:microsoft.com/office/officeart/2005/8/layout/radial1"/>
    <dgm:cxn modelId="{DA11CF11-3C96-4A0C-A9C6-DD8217ECF5AF}" type="presParOf" srcId="{38A04AD7-3C30-42FD-9169-981E636C19E5}" destId="{ACABAC21-A12D-4CBC-B952-3A73C95768F1}" srcOrd="0" destOrd="0" presId="urn:microsoft.com/office/officeart/2005/8/layout/radial1"/>
    <dgm:cxn modelId="{44153B55-9957-45FB-849D-14E9C6348F2C}" type="presParOf" srcId="{FC4E895A-5CB6-4776-9D34-BC12EF08CF61}" destId="{21AB2C71-7445-44F1-88DA-8920B87614F7}" srcOrd="1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9237E0-A641-4A05-A3CD-C015653D8D52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28B54C-BD72-4FCF-BDCE-482C7632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11DD1-0307-4185-B188-A3DBE3AD727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66DE6-15AA-4C45-89D3-B052980F1C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3D6CD-09EC-4C90-B075-A2FD0BDA144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36799-04B1-48DA-BADB-96C654593DF7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4055C-EA69-4372-AD07-60BE35C403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E27CB-715C-4E8B-80E2-79299057B1EE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EBE5-2695-4807-9CEF-B0208897B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E7588-3339-4786-8FE3-99069ADC60F1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ACBD-0812-4F77-96CA-0DC9F9700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4446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2338" y="1981200"/>
            <a:ext cx="4044462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B0A-0489-4DD8-A0AF-DBFAE080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EFEE-D8B3-410D-91BE-E95BA90BF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D03D5-6B42-474C-B303-69B9870B34E9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82C4A-C15A-462F-A33E-C6E3AC409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300A1-85A0-457C-AC33-16A7CE013F26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C13E-6032-4052-A04F-D8D75D3690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F8D5E-0BA7-4C81-B3B2-EDE703DBC62C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61BE7-FBAC-4019-9BE2-DC825D095C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F5EBB-4852-46AE-BAEB-D8FAA415FAED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23409-EB20-402D-B074-20671C092D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9CBDF-FB74-4081-9D61-4FE1A3BBA5CA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36CF7-DD57-4E67-B701-88AD96F74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3EF4C-D6BC-4C50-BF56-774EBC4C659C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CF58A-050D-459C-95F2-5122266A9E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2F34A-9CC0-44CE-9F35-EEAE04ACEEB8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7D17D-E6A3-49ED-8C23-5C195A47E1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93064-3952-40C1-84B4-91A7749339DC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7F74F-FDA5-4828-BE45-1441E0B96D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103C16-93E0-4A13-B9C4-8AC45C73938A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F3F781-2519-4922-9D28-5414B7B9E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mihbudge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package" Target="../embeddings/______________Microsoft_Office_Excel1.xlsb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9"/>
          <p:cNvSpPr>
            <a:spLocks noChangeArrowheads="1" noChangeShapeType="1" noTextEdit="1"/>
          </p:cNvSpPr>
          <p:nvPr/>
        </p:nvSpPr>
        <p:spPr bwMode="auto">
          <a:xfrm>
            <a:off x="519113" y="149225"/>
            <a:ext cx="800417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Бюджет для граждан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211138" y="39735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3" y="5643563"/>
            <a:ext cx="83581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к  решению О бюджете Михайловского сельского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Юрьевецкого муниципального района Ивановской области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на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2018 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2019-2020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Aharoni" pitchFamily="2" charset="-79"/>
              </a:rPr>
              <a:t>годов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7173" name="Picture 8" descr="D:\DESKTOP\Sviatoi-istochnik-Simona-Blazhenn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928688"/>
            <a:ext cx="83581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428625" y="214313"/>
            <a:ext cx="6994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Развитие социальной сферы на территории Михайловского сельского поселения Юрьевецкого муниципального района</a:t>
            </a:r>
          </a:p>
        </p:txBody>
      </p:sp>
      <p:sp>
        <p:nvSpPr>
          <p:cNvPr id="15363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313" y="928688"/>
            <a:ext cx="80724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На территории  Михайловского сельского поселения  работает вся социальная сфера: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66" name="Rectangle 53"/>
          <p:cNvSpPr>
            <a:spLocks noChangeArrowheads="1"/>
          </p:cNvSpPr>
          <p:nvPr/>
        </p:nvSpPr>
        <p:spPr bwMode="auto">
          <a:xfrm>
            <a:off x="285750" y="1571625"/>
            <a:ext cx="2286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b="1">
                <a:latin typeface="Bookman Old Style" pitchFamily="18" charset="0"/>
              </a:rPr>
              <a:t>Учреждения образования:</a:t>
            </a:r>
            <a:endParaRPr lang="ru-RU" sz="1100">
              <a:latin typeface="Bookman Old Style" pitchFamily="18" charset="0"/>
            </a:endParaRPr>
          </a:p>
          <a:p>
            <a:r>
              <a:rPr lang="ru-RU" sz="1100" b="1">
                <a:latin typeface="Bookman Old Style" pitchFamily="18" charset="0"/>
              </a:rPr>
              <a:t>1.МКОУ Костяевская ОШ. </a:t>
            </a:r>
            <a:endParaRPr lang="ru-RU" sz="1100">
              <a:latin typeface="Bookman Old Style" pitchFamily="18" charset="0"/>
            </a:endParaRPr>
          </a:p>
          <a:p>
            <a:r>
              <a:rPr lang="ru-RU" sz="1100">
                <a:latin typeface="Bookman Old Style" pitchFamily="18" charset="0"/>
              </a:rPr>
              <a:t>В школе обучается 23 ребёнка и 10 детей подготовительной группы. Общая вместимость составляет 192 человека. В школе работают спортивные секции для детей по волейболу и баскетболу, кружок «Мой друг-компьютер».</a:t>
            </a:r>
          </a:p>
          <a:p>
            <a:r>
              <a:rPr lang="ru-RU" sz="1100">
                <a:latin typeface="Constantia" pitchFamily="18" charset="0"/>
              </a:rPr>
              <a:t> </a:t>
            </a:r>
          </a:p>
        </p:txBody>
      </p:sp>
      <p:sp>
        <p:nvSpPr>
          <p:cNvPr id="15367" name="Rectangle 53"/>
          <p:cNvSpPr>
            <a:spLocks noChangeArrowheads="1"/>
          </p:cNvSpPr>
          <p:nvPr/>
        </p:nvSpPr>
        <p:spPr bwMode="auto">
          <a:xfrm>
            <a:off x="5072063" y="3286125"/>
            <a:ext cx="38576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b="1">
                <a:latin typeface="Century Gothic" pitchFamily="34" charset="0"/>
                <a:cs typeface="Cordia New" pitchFamily="34" charset="-34"/>
              </a:rPr>
              <a:t>2. МКДОУ  «Дюймовочка» дер.Михайлово.</a:t>
            </a:r>
            <a:endParaRPr lang="ru-RU" sz="1100">
              <a:latin typeface="Century Gothic" pitchFamily="34" charset="0"/>
              <a:cs typeface="Cordia New" pitchFamily="34" charset="-34"/>
            </a:endParaRPr>
          </a:p>
          <a:p>
            <a:r>
              <a:rPr lang="ru-RU" sz="1100">
                <a:latin typeface="Century Gothic" pitchFamily="34" charset="0"/>
                <a:cs typeface="Cordia New" pitchFamily="34" charset="-34"/>
              </a:rPr>
              <a:t>Детский сад рассчитан на 35 мест. Посещает 28 детей. В саду две группы: ясельная разновозрастная и дошкольная разновозрастная.</a:t>
            </a:r>
          </a:p>
          <a:p>
            <a:endParaRPr lang="ru-RU" sz="1100" b="1">
              <a:latin typeface="Century Gothic" pitchFamily="34" charset="0"/>
              <a:cs typeface="Cordia New" pitchFamily="34" charset="-34"/>
            </a:endParaRPr>
          </a:p>
          <a:p>
            <a:r>
              <a:rPr lang="ru-RU" sz="1100" b="1">
                <a:latin typeface="Century Gothic" pitchFamily="34" charset="0"/>
                <a:cs typeface="Cordia New" pitchFamily="34" charset="-34"/>
              </a:rPr>
              <a:t>3.Учреждения здравоохранения:</a:t>
            </a:r>
            <a:endParaRPr lang="ru-RU" sz="1100">
              <a:latin typeface="Century Gothic" pitchFamily="34" charset="0"/>
              <a:cs typeface="Cordia New" pitchFamily="34" charset="-34"/>
            </a:endParaRPr>
          </a:p>
          <a:p>
            <a:r>
              <a:rPr lang="ru-RU" sz="1100">
                <a:latin typeface="Century Gothic" pitchFamily="34" charset="0"/>
                <a:cs typeface="Cordia New" pitchFamily="34" charset="-34"/>
              </a:rPr>
              <a:t>-Ваньковский ФАП, Михайловский ФАП, </a:t>
            </a:r>
          </a:p>
          <a:p>
            <a:r>
              <a:rPr lang="ru-RU" sz="1100">
                <a:latin typeface="Century Gothic" pitchFamily="34" charset="0"/>
                <a:cs typeface="Cordia New" pitchFamily="34" charset="-34"/>
              </a:rPr>
              <a:t> -Костяевский ФАП, Талицкий ФАП.</a:t>
            </a:r>
          </a:p>
          <a:p>
            <a:r>
              <a:rPr lang="ru-RU" sz="1100" b="1">
                <a:latin typeface="Century Gothic" pitchFamily="34" charset="0"/>
                <a:cs typeface="Cordia New" pitchFamily="34" charset="-34"/>
              </a:rPr>
              <a:t>4.Культура:</a:t>
            </a:r>
            <a:endParaRPr lang="ru-RU" sz="1100">
              <a:latin typeface="Century Gothic" pitchFamily="34" charset="0"/>
              <a:cs typeface="Cordia New" pitchFamily="34" charset="-34"/>
            </a:endParaRPr>
          </a:p>
          <a:p>
            <a:r>
              <a:rPr lang="ru-RU" sz="1100">
                <a:latin typeface="Century Gothic" pitchFamily="34" charset="0"/>
                <a:cs typeface="Cordia New" pitchFamily="34" charset="-34"/>
              </a:rPr>
              <a:t> Учреждения культуры объединены в МУК «СКО Михайловского сельского поселения», в состав которого входят: </a:t>
            </a:r>
          </a:p>
          <a:p>
            <a:r>
              <a:rPr lang="ru-RU" sz="1100">
                <a:latin typeface="Century Gothic" pitchFamily="34" charset="0"/>
                <a:cs typeface="Cordia New" pitchFamily="34" charset="-34"/>
              </a:rPr>
              <a:t>-Михайловский СДК и Костяевский СДК, </a:t>
            </a:r>
          </a:p>
          <a:p>
            <a:pPr>
              <a:buFontTx/>
              <a:buChar char="-"/>
            </a:pPr>
            <a:r>
              <a:rPr lang="ru-RU" sz="1100">
                <a:latin typeface="Century Gothic" pitchFamily="34" charset="0"/>
                <a:cs typeface="Cordia New" pitchFamily="34" charset="-34"/>
              </a:rPr>
              <a:t>Михайловская и Костяевская сельские библиотеки </a:t>
            </a:r>
          </a:p>
          <a:p>
            <a:endParaRPr lang="ru-RU" sz="1100">
              <a:latin typeface="Constantia" pitchFamily="18" charset="0"/>
            </a:endParaRPr>
          </a:p>
        </p:txBody>
      </p:sp>
      <p:pic>
        <p:nvPicPr>
          <p:cNvPr id="15368" name="Picture 15" descr="http://zt116.ru/wp-content/uploads/2016/10/1438635303_image_13630820992865.jpg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714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D:\DESKTOP\img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357313"/>
            <a:ext cx="26431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D:\DESKTOP\мелкая моторика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2148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1" descr="D:\DESKTOP\Школьный субботник_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1428750"/>
            <a:ext cx="2405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63" y="1571625"/>
            <a:ext cx="2601912" cy="8747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3425" y="1571625"/>
            <a:ext cx="1585913" cy="8953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96153" y="4986574"/>
            <a:ext cx="1563879" cy="746682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88" y="2759075"/>
            <a:ext cx="260032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788" y="3716338"/>
            <a:ext cx="260032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788" y="4986338"/>
            <a:ext cx="2600325" cy="585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90488" algn="l"/>
                <a:tab pos="180975" algn="l"/>
              </a:tabLs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Дефицит(-) Профицит(+), тыс. руб.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3295650" y="2759075"/>
            <a:ext cx="1563688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8832,6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3295650" y="3730625"/>
            <a:ext cx="1563688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8832,6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97238" y="1592263"/>
            <a:ext cx="1562100" cy="874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6525" y="1592263"/>
            <a:ext cx="1371600" cy="874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4025" y="1592263"/>
            <a:ext cx="1381125" cy="874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834188" y="2759075"/>
            <a:ext cx="1563687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7234,9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5119688" y="2759075"/>
            <a:ext cx="1468437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8684,1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024438" y="3716338"/>
            <a:ext cx="1563687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8684,1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6834188" y="3730625"/>
            <a:ext cx="153352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7234,9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24343" y="4986573"/>
            <a:ext cx="1597526" cy="746683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61582" y="4956554"/>
            <a:ext cx="1678552" cy="746683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409" name="Прямоугольник 23"/>
          <p:cNvSpPr>
            <a:spLocks noChangeArrowheads="1"/>
          </p:cNvSpPr>
          <p:nvPr/>
        </p:nvSpPr>
        <p:spPr bwMode="auto">
          <a:xfrm>
            <a:off x="571500" y="28575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Основные характеристики бюджета Михайловского сельского поселения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Юрьевецкого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r>
              <a:rPr lang="ru-RU" b="1">
                <a:solidFill>
                  <a:srgbClr val="7030A0"/>
                </a:solidFill>
                <a:latin typeface="Bookman Old Style" pitchFamily="18" charset="0"/>
              </a:rPr>
              <a:t>на </a:t>
            </a:r>
            <a:r>
              <a:rPr lang="ru-RU" b="1" smtClean="0">
                <a:solidFill>
                  <a:srgbClr val="7030A0"/>
                </a:solidFill>
                <a:latin typeface="Bookman Old Style" pitchFamily="18" charset="0"/>
              </a:rPr>
              <a:t>2018 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год</a:t>
            </a:r>
            <a:r>
              <a:rPr lang="en-US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и плановый период </a:t>
            </a: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2019-2020 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годов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28625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Доходы бюджета </a:t>
            </a: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сельского поселения</a:t>
            </a:r>
            <a:endParaRPr lang="ru-RU" sz="2800" b="1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334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Доходы бюджета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сельского поселения образуются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23850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29000" y="1500188"/>
            <a:ext cx="2162175" cy="10969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latin typeface="Constantia" pitchFamily="18" charset="0"/>
              </a:rPr>
              <a:t>Доходы бюджета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71500" y="3286125"/>
            <a:ext cx="2495550" cy="1922463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latin typeface="Constantia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357563" y="3786188"/>
            <a:ext cx="2519362" cy="2051050"/>
          </a:xfrm>
          <a:prstGeom prst="rect">
            <a:avLst/>
          </a:prstGeom>
          <a:solidFill>
            <a:srgbClr val="FF505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 b="1">
                <a:latin typeface="Constantia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072188" y="3357563"/>
            <a:ext cx="2714625" cy="1762125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latin typeface="Constantia" pitchFamily="18" charset="0"/>
              </a:rPr>
              <a:t>Безвозмездные поступления - это финансовая помощь из бюджетов других уровней</a:t>
            </a:r>
            <a:endParaRPr lang="ru-RU" sz="1600" b="1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34050" y="2138363"/>
            <a:ext cx="1570038" cy="609600"/>
          </a:xfrm>
          <a:prstGeom prst="curvedDownArrow">
            <a:avLst>
              <a:gd name="adj1" fmla="val 49209"/>
              <a:gd name="adj2" fmla="val 98645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05756" y="2035969"/>
            <a:ext cx="1611313" cy="815975"/>
          </a:xfrm>
          <a:prstGeom prst="curvedUpArrow">
            <a:avLst>
              <a:gd name="adj1" fmla="val 33735"/>
              <a:gd name="adj2" fmla="val 72589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4143375" y="3000375"/>
            <a:ext cx="706438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9" grpId="0" animBg="1"/>
      <p:bldP spid="41990" grpId="0" animBg="1"/>
      <p:bldP spid="41991" grpId="0" animBg="1"/>
      <p:bldP spid="41992" grpId="0" animBg="1"/>
      <p:bldP spid="41993" grpId="0" animBg="1"/>
      <p:bldP spid="41995" grpId="0" animBg="1"/>
      <p:bldP spid="419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2561" name="Text Box 23"/>
          <p:cNvSpPr txBox="1">
            <a:spLocks noChangeArrowheads="1"/>
          </p:cNvSpPr>
          <p:nvPr/>
        </p:nvSpPr>
        <p:spPr bwMode="auto">
          <a:xfrm>
            <a:off x="2000250" y="142875"/>
            <a:ext cx="485775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i="1" dirty="0" smtClean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latin typeface="Times New Roman" pitchFamily="18" charset="0"/>
              </a:rPr>
              <a:t>Межбюджетные трансферты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i="1" dirty="0">
              <a:latin typeface="Times New Roman" pitchFamily="18" charset="0"/>
            </a:endParaRP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357188" y="1643063"/>
            <a:ext cx="1857375" cy="477678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357438" y="1643063"/>
            <a:ext cx="2286000" cy="479583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86313" y="1643063"/>
            <a:ext cx="1909762" cy="478631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 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18439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18440" name="Text Box 40"/>
          <p:cNvSpPr txBox="1">
            <a:spLocks noChangeArrowheads="1"/>
          </p:cNvSpPr>
          <p:nvPr/>
        </p:nvSpPr>
        <p:spPr bwMode="auto">
          <a:xfrm>
            <a:off x="428625" y="1785938"/>
            <a:ext cx="1714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Дотации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8441" name="Text Box 41"/>
          <p:cNvSpPr txBox="1">
            <a:spLocks noChangeArrowheads="1"/>
          </p:cNvSpPr>
          <p:nvPr/>
        </p:nvSpPr>
        <p:spPr bwMode="auto">
          <a:xfrm>
            <a:off x="2500313" y="1785938"/>
            <a:ext cx="20145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Субвенции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 flipH="1">
            <a:off x="1071563" y="1285875"/>
            <a:ext cx="428625" cy="357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44"/>
          <p:cNvSpPr>
            <a:spLocks noChangeShapeType="1"/>
          </p:cNvSpPr>
          <p:nvPr/>
        </p:nvSpPr>
        <p:spPr bwMode="auto">
          <a:xfrm flipH="1">
            <a:off x="3500438" y="1071563"/>
            <a:ext cx="46037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45"/>
          <p:cNvSpPr>
            <a:spLocks noChangeShapeType="1"/>
          </p:cNvSpPr>
          <p:nvPr/>
        </p:nvSpPr>
        <p:spPr bwMode="auto">
          <a:xfrm>
            <a:off x="6786563" y="1071563"/>
            <a:ext cx="857250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58000" y="1643063"/>
            <a:ext cx="1970088" cy="478631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18446" name="Line 50"/>
          <p:cNvSpPr>
            <a:spLocks noChangeShapeType="1"/>
          </p:cNvSpPr>
          <p:nvPr/>
        </p:nvSpPr>
        <p:spPr bwMode="auto">
          <a:xfrm>
            <a:off x="5500688" y="1071563"/>
            <a:ext cx="214312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Text Box 51"/>
          <p:cNvSpPr txBox="1">
            <a:spLocks noChangeArrowheads="1"/>
          </p:cNvSpPr>
          <p:nvPr/>
        </p:nvSpPr>
        <p:spPr bwMode="auto">
          <a:xfrm>
            <a:off x="6858000" y="1714500"/>
            <a:ext cx="19780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/>
              <a:t> 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бюджетные средства, предоставляемые </a:t>
            </a:r>
            <a:r>
              <a:rPr lang="ru-RU" altLang="ru-RU" sz="1400">
                <a:latin typeface="Times New Roman" pitchFamily="18" charset="0"/>
              </a:rPr>
              <a:t>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/>
          </a:p>
        </p:txBody>
      </p:sp>
      <p:sp>
        <p:nvSpPr>
          <p:cNvPr id="18448" name="Text Box 41"/>
          <p:cNvSpPr txBox="1">
            <a:spLocks noChangeArrowheads="1"/>
          </p:cNvSpPr>
          <p:nvPr/>
        </p:nvSpPr>
        <p:spPr bwMode="auto">
          <a:xfrm>
            <a:off x="4786313" y="1785938"/>
            <a:ext cx="19288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Субсидии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Прямоугольник 21"/>
          <p:cNvSpPr>
            <a:spLocks noChangeArrowheads="1"/>
          </p:cNvSpPr>
          <p:nvPr/>
        </p:nvSpPr>
        <p:spPr bwMode="auto">
          <a:xfrm>
            <a:off x="785813" y="571500"/>
            <a:ext cx="7143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>
                <a:latin typeface="Constantia" pitchFamily="18" charset="0"/>
              </a:rPr>
              <a:t>Межбюджетные трансферты (безвозмездные поступления)</a:t>
            </a:r>
            <a:r>
              <a:rPr lang="ru-RU" sz="1400">
                <a:latin typeface="Constantia" pitchFamily="18" charset="0"/>
              </a:rPr>
              <a:t> -</a:t>
            </a:r>
            <a:r>
              <a:rPr lang="ru-RU" sz="1400" b="1">
                <a:latin typeface="Constantia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Структура доходов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бюджета Михайловского сельского поселения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Юрьевецкого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муниципального района  </a:t>
            </a:r>
            <a:r>
              <a:rPr lang="ru-RU" sz="1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на 2018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год и плановый период 2019 и 2020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2530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342B905-55A2-494B-AB24-2F077580AD8A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647700" y="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aphicFrame>
        <p:nvGraphicFramePr>
          <p:cNvPr id="8" name="Диаграмма 9"/>
          <p:cNvGraphicFramePr>
            <a:graphicFrameLocks/>
          </p:cNvGraphicFramePr>
          <p:nvPr/>
        </p:nvGraphicFramePr>
        <p:xfrm>
          <a:off x="1857375" y="1143000"/>
          <a:ext cx="5457825" cy="264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10"/>
          <p:cNvGraphicFramePr>
            <a:graphicFrameLocks/>
          </p:cNvGraphicFramePr>
          <p:nvPr/>
        </p:nvGraphicFramePr>
        <p:xfrm>
          <a:off x="357188" y="3714750"/>
          <a:ext cx="40005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4786313" y="3657600"/>
          <a:ext cx="3786187" cy="2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500063"/>
            <a:ext cx="7842250" cy="473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Налоговые доходы  </a:t>
            </a:r>
            <a:r>
              <a:rPr lang="ru-RU" sz="20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на </a:t>
            </a: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2018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2019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2019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годов</a:t>
            </a:r>
          </a:p>
        </p:txBody>
      </p:sp>
      <p:sp>
        <p:nvSpPr>
          <p:cNvPr id="23554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A8F70D9C-6D39-4E38-856D-ED851707695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57188" y="1000125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aphicFrame>
        <p:nvGraphicFramePr>
          <p:cNvPr id="6" name="Диаграмма 7"/>
          <p:cNvGraphicFramePr>
            <a:graphicFrameLocks/>
          </p:cNvGraphicFramePr>
          <p:nvPr/>
        </p:nvGraphicFramePr>
        <p:xfrm>
          <a:off x="928688" y="1285875"/>
          <a:ext cx="7215187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501062" cy="806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Безвозмездные поступления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2018г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– 8832,6тыс.руб., 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2019г.-8684,1 тыс.руб., 2020г.-7234,9тыс.руб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57188" y="1000125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558800" y="1343024"/>
          <a:ext cx="8156604" cy="501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501063" cy="558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Расходы бюджета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Михайловского сельского поселения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Юрьевецкого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муниципального района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229600" cy="650875"/>
          </a:xfrm>
        </p:spPr>
        <p:txBody>
          <a:bodyPr rtlCol="0">
            <a:normAutofit/>
          </a:bodyPr>
          <a:lstStyle/>
          <a:p>
            <a:pPr marL="0" indent="176213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Расходы бюджета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сельского поселения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– денежные средства, направляемые на финансовое обеспечение задач и функций государства и местного самоуправления. 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3429000" y="1857375"/>
            <a:ext cx="2162175" cy="1096963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b="1">
                <a:latin typeface="Constantia" pitchFamily="18" charset="0"/>
              </a:rPr>
              <a:t>Классификация расходов</a:t>
            </a:r>
          </a:p>
          <a:p>
            <a:pPr algn="ctr"/>
            <a:r>
              <a:rPr lang="ru-RU" b="1">
                <a:latin typeface="Constantia" pitchFamily="18" charset="0"/>
              </a:rPr>
              <a:t>по признакам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28625" y="3214688"/>
            <a:ext cx="2586038" cy="2857500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latin typeface="Constantia" pitchFamily="18" charset="0"/>
              </a:rPr>
              <a:t>Функциональная</a:t>
            </a:r>
            <a:r>
              <a:rPr lang="ru-RU" sz="1600">
                <a:latin typeface="Constantia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214688" y="3643313"/>
            <a:ext cx="2643187" cy="2928937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solidFill>
                  <a:srgbClr val="080808"/>
                </a:solidFill>
                <a:latin typeface="Constantia" pitchFamily="18" charset="0"/>
              </a:rPr>
              <a:t>Ведомственная </a:t>
            </a:r>
            <a:r>
              <a:rPr lang="ru-RU" sz="1600">
                <a:solidFill>
                  <a:srgbClr val="080808"/>
                </a:solidFill>
                <a:latin typeface="Constant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6000750" y="3357563"/>
            <a:ext cx="2868613" cy="3000375"/>
          </a:xfrm>
          <a:prstGeom prst="rect">
            <a:avLst/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>
                <a:latin typeface="Constantia" pitchFamily="18" charset="0"/>
              </a:rPr>
              <a:t>Экономическая</a:t>
            </a:r>
            <a:r>
              <a:rPr lang="ru-RU" sz="1600">
                <a:latin typeface="Constantia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 rot="7897213">
            <a:off x="1605757" y="2393156"/>
            <a:ext cx="1611312" cy="815975"/>
          </a:xfrm>
          <a:prstGeom prst="curvedUpArrow">
            <a:avLst>
              <a:gd name="adj1" fmla="val 33735"/>
              <a:gd name="adj2" fmla="val 72589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 rot="2313247">
            <a:off x="5734050" y="2566988"/>
            <a:ext cx="1570038" cy="609600"/>
          </a:xfrm>
          <a:prstGeom prst="curvedDownArrow">
            <a:avLst>
              <a:gd name="adj1" fmla="val 49209"/>
              <a:gd name="adj2" fmla="val 98645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4143375" y="3071813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455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Понятия и типы расходных обязательств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776288"/>
            <a:ext cx="8193088" cy="860425"/>
          </a:xfrm>
        </p:spPr>
        <p:txBody>
          <a:bodyPr rtlCol="0" anchor="ctr">
            <a:normAutofit/>
          </a:bodyPr>
          <a:lstStyle/>
          <a:p>
            <a:pPr marL="0" indent="176213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Расходные обязательства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277813" y="669925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004888" y="2384425"/>
            <a:ext cx="7561262" cy="110807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lIns="126000" rIns="12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Публичные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- возникающие на основе закона, иного нормативного правового акта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1004888" y="3681413"/>
            <a:ext cx="7561262" cy="109696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lIns="126000" rIns="12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Публичные нормативные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00063" y="4786313"/>
            <a:ext cx="81915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/>
          <a:lstStyle/>
          <a:p>
            <a:pPr indent="1762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В целях надлежащего контроля за осуществлением расходных обязательств на органы государственной и муниципальной власти возложена обязанность по ведению реестра расходных обязательств. </a:t>
            </a:r>
          </a:p>
          <a:p>
            <a:pPr indent="1762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Реестр расходных обязательств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 — 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571500" y="1643063"/>
            <a:ext cx="2765425" cy="646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Расходные обязательства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590550" y="2162175"/>
            <a:ext cx="0" cy="1897063"/>
          </a:xfrm>
          <a:prstGeom prst="line">
            <a:avLst/>
          </a:prstGeom>
          <a:noFill/>
          <a:ln w="38100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619125" y="2919413"/>
            <a:ext cx="381000" cy="0"/>
          </a:xfrm>
          <a:prstGeom prst="line">
            <a:avLst/>
          </a:prstGeom>
          <a:noFill/>
          <a:ln w="38100" cmpd="dbl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71500" y="4071938"/>
            <a:ext cx="381000" cy="0"/>
          </a:xfrm>
          <a:prstGeom prst="line">
            <a:avLst/>
          </a:prstGeom>
          <a:noFill/>
          <a:ln w="38100" cmpd="dbl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393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Муниципальные программы</a:t>
            </a:r>
          </a:p>
        </p:txBody>
      </p:sp>
      <p:graphicFrame>
        <p:nvGraphicFramePr>
          <p:cNvPr id="53111" name="Group 887"/>
          <p:cNvGraphicFramePr>
            <a:graphicFrameLocks noGrp="1"/>
          </p:cNvGraphicFramePr>
          <p:nvPr>
            <p:ph type="tbl" idx="1"/>
          </p:nvPr>
        </p:nvGraphicFramePr>
        <p:xfrm>
          <a:off x="285750" y="714375"/>
          <a:ext cx="8429684" cy="5059680"/>
        </p:xfrm>
        <a:graphic>
          <a:graphicData uri="http://schemas.openxmlformats.org/drawingml/2006/table">
            <a:tbl>
              <a:tblPr/>
              <a:tblGrid>
                <a:gridCol w="5443102"/>
                <a:gridCol w="967504"/>
                <a:gridCol w="991728"/>
                <a:gridCol w="102735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 Михайловского сельского поселения Юрьевецкого муниципального района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в Михайловском сельском поселении»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3500,00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2579,2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2258,4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4629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 Михайловского сельского поселения»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884,0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635,4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«Осуществление дорожной деятельности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отношении автомобильных дорог местного значения в границах поселения»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435,0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местного самоуправления Михайловского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поселения»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3586,4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3176,4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3176,4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«Проведение массовых мероприятий на территории Михайловского сельского поселения»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«Пожарная безопасность и защита населения от чрезвычайных ситуаций»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малого и среднего предпринимательства в Михайловского  сельском поселении"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«Физическая культура, спорт и молодёжная политика»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терроризма и экстремизма»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расходной части бюджета программно-целевого метода к общему объему расходов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0EA"/>
                    </a:solidFill>
                  </a:tcPr>
                </a:tc>
              </a:tr>
            </a:tbl>
          </a:graphicData>
        </a:graphic>
      </p:graphicFrame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77813" y="57943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142875"/>
            <a:ext cx="1214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тыс. 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6786578" y="5715016"/>
            <a:ext cx="857256" cy="714380"/>
          </a:xfrm>
          <a:prstGeom prst="ellipse">
            <a:avLst/>
          </a:prstGeom>
          <a:solidFill>
            <a:srgbClr val="00B0F0">
              <a:alpha val="5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aphicFrame>
        <p:nvGraphicFramePr>
          <p:cNvPr id="21" name="Схема 20"/>
          <p:cNvGraphicFramePr/>
          <p:nvPr/>
        </p:nvGraphicFramePr>
        <p:xfrm>
          <a:off x="6858016" y="5786454"/>
          <a:ext cx="731188" cy="56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7858148" y="5786454"/>
          <a:ext cx="731188" cy="56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Овал 13"/>
          <p:cNvSpPr/>
          <p:nvPr/>
        </p:nvSpPr>
        <p:spPr>
          <a:xfrm>
            <a:off x="5715008" y="5715016"/>
            <a:ext cx="857256" cy="714380"/>
          </a:xfrm>
          <a:prstGeom prst="ellipse">
            <a:avLst/>
          </a:prstGeom>
          <a:solidFill>
            <a:srgbClr val="00B0F0">
              <a:alpha val="5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aphicFrame>
        <p:nvGraphicFramePr>
          <p:cNvPr id="22" name="Схема 21"/>
          <p:cNvGraphicFramePr/>
          <p:nvPr/>
        </p:nvGraphicFramePr>
        <p:xfrm>
          <a:off x="5786446" y="5786454"/>
          <a:ext cx="731188" cy="56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Овал 15"/>
          <p:cNvSpPr/>
          <p:nvPr/>
        </p:nvSpPr>
        <p:spPr>
          <a:xfrm>
            <a:off x="642910" y="5786454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3626" name="Прямоугольник 16"/>
          <p:cNvSpPr>
            <a:spLocks noChangeArrowheads="1"/>
          </p:cNvSpPr>
          <p:nvPr/>
        </p:nvSpPr>
        <p:spPr bwMode="auto">
          <a:xfrm>
            <a:off x="1357313" y="5786438"/>
            <a:ext cx="4286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расходы:  Осуществление первичного воинского учета на территориях, где отсутствуют военные комиссариаты, уплата пошлин, судебных решений </a:t>
            </a:r>
          </a:p>
        </p:txBody>
      </p:sp>
      <p:sp useBgFill="1">
        <p:nvSpPr>
          <p:cNvPr id="13" name="Овал 12"/>
          <p:cNvSpPr/>
          <p:nvPr/>
        </p:nvSpPr>
        <p:spPr>
          <a:xfrm>
            <a:off x="7786710" y="5715016"/>
            <a:ext cx="857256" cy="7143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unrise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00" dirty="0" smtClean="0"/>
              <a:t>162,7 тыс.руб.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3280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Обращение Главы </a:t>
            </a:r>
            <a:r>
              <a:rPr lang="ru-RU" sz="2800" dirty="0" smtClean="0">
                <a:solidFill>
                  <a:srgbClr val="7030A0"/>
                </a:solidFill>
              </a:rPr>
              <a:t>Михайловского сельского поселения </a:t>
            </a:r>
            <a:r>
              <a:rPr lang="ru-RU" sz="2800" dirty="0" err="1" smtClean="0">
                <a:solidFill>
                  <a:srgbClr val="7030A0"/>
                </a:solidFill>
              </a:rPr>
              <a:t>Юрьевецкого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муниципального района </a:t>
            </a:r>
            <a:r>
              <a:rPr lang="ru-RU" sz="2800" dirty="0" smtClean="0">
                <a:solidFill>
                  <a:srgbClr val="7030A0"/>
                </a:solidFill>
              </a:rPr>
              <a:t>Ивановской области </a:t>
            </a:r>
            <a:r>
              <a:rPr lang="ru-RU" sz="2800" dirty="0" err="1" smtClean="0">
                <a:solidFill>
                  <a:srgbClr val="7030A0"/>
                </a:solidFill>
              </a:rPr>
              <a:t>Вудрицкой</a:t>
            </a:r>
            <a:r>
              <a:rPr lang="ru-RU" sz="2800" dirty="0" smtClean="0">
                <a:solidFill>
                  <a:srgbClr val="7030A0"/>
                </a:solidFill>
              </a:rPr>
              <a:t> Екатерины Сергеевны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219" name="Rectangle 24"/>
          <p:cNvSpPr>
            <a:spLocks noGrp="1"/>
          </p:cNvSpPr>
          <p:nvPr>
            <p:ph type="body" sz="half" idx="1"/>
          </p:nvPr>
        </p:nvSpPr>
        <p:spPr>
          <a:xfrm>
            <a:off x="3571875" y="1285875"/>
            <a:ext cx="5429250" cy="47148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i="1" dirty="0" smtClean="0">
                <a:latin typeface="Blackadder ITC"/>
              </a:rPr>
              <a:t> 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Уважаемые жители Михайловского сельского поселения!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основного финансового документа муниципального образования – бюджета Михайловского сельского поселения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Юрьевецкого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на 2018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год и плановый период 2019 и 2020  годов.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   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 поселения затрагивает интересы каждого жителя.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для граждан форме показать основные параметры бюджета Михайловского сельского поселения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Юрьевецкого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.</a:t>
            </a:r>
          </a:p>
        </p:txBody>
      </p:sp>
      <p:sp>
        <p:nvSpPr>
          <p:cNvPr id="8196" name="Прямоугольник 11"/>
          <p:cNvSpPr>
            <a:spLocks noChangeArrowheads="1"/>
          </p:cNvSpPr>
          <p:nvPr/>
        </p:nvSpPr>
        <p:spPr bwMode="auto">
          <a:xfrm>
            <a:off x="357188" y="60007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С уважением, Вудрицкая Екатерина Сергеевна– Глава Михайловского сельского поселения Юрьевецкого муниципального района Ивановской области.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Рисунок 4" descr="DSC_0048.JPG"/>
          <p:cNvPicPr>
            <a:picLocks noChangeAspect="1"/>
          </p:cNvPicPr>
          <p:nvPr/>
        </p:nvPicPr>
        <p:blipFill>
          <a:blip r:embed="rId2"/>
          <a:srcRect l="12498" t="30469" b="6122"/>
          <a:stretch>
            <a:fillRect/>
          </a:stretch>
        </p:blipFill>
        <p:spPr bwMode="auto">
          <a:xfrm>
            <a:off x="428625" y="1643063"/>
            <a:ext cx="32146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Физ-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1000125"/>
            <a:ext cx="717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ЖК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000125"/>
            <a:ext cx="7556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Культу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000125"/>
            <a:ext cx="7223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на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928688"/>
            <a:ext cx="64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7" descr="Общегос-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000125"/>
            <a:ext cx="719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Соц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1000125"/>
            <a:ext cx="7175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Line 20"/>
          <p:cNvSpPr>
            <a:spLocks noChangeShapeType="1"/>
          </p:cNvSpPr>
          <p:nvPr/>
        </p:nvSpPr>
        <p:spPr bwMode="auto">
          <a:xfrm>
            <a:off x="1857375" y="1428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606550" cy="46196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Общегосударст-венные вопросы</a:t>
            </a:r>
          </a:p>
        </p:txBody>
      </p:sp>
      <p:sp>
        <p:nvSpPr>
          <p:cNvPr id="24586" name="Text Box 26"/>
          <p:cNvSpPr txBox="1">
            <a:spLocks noChangeArrowheads="1"/>
          </p:cNvSpPr>
          <p:nvPr/>
        </p:nvSpPr>
        <p:spPr bwMode="auto">
          <a:xfrm>
            <a:off x="2000250" y="2357438"/>
            <a:ext cx="1655763" cy="83026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4587" name="Line 27"/>
          <p:cNvSpPr>
            <a:spLocks noChangeShapeType="1"/>
          </p:cNvSpPr>
          <p:nvPr/>
        </p:nvSpPr>
        <p:spPr bwMode="auto">
          <a:xfrm>
            <a:off x="3000375" y="142875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Text Box 33"/>
          <p:cNvSpPr txBox="1">
            <a:spLocks noChangeArrowheads="1"/>
          </p:cNvSpPr>
          <p:nvPr/>
        </p:nvSpPr>
        <p:spPr bwMode="auto">
          <a:xfrm>
            <a:off x="3786188" y="1785938"/>
            <a:ext cx="1403350" cy="64611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4589" name="Line 34"/>
          <p:cNvSpPr>
            <a:spLocks noChangeShapeType="1"/>
          </p:cNvSpPr>
          <p:nvPr/>
        </p:nvSpPr>
        <p:spPr bwMode="auto">
          <a:xfrm>
            <a:off x="4500563" y="1500188"/>
            <a:ext cx="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Text Box 39"/>
          <p:cNvSpPr txBox="1">
            <a:spLocks noChangeArrowheads="1"/>
          </p:cNvSpPr>
          <p:nvPr/>
        </p:nvSpPr>
        <p:spPr bwMode="auto">
          <a:xfrm>
            <a:off x="5572125" y="1785938"/>
            <a:ext cx="1428750" cy="46196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592" name="Line 40"/>
          <p:cNvSpPr>
            <a:spLocks noChangeShapeType="1"/>
          </p:cNvSpPr>
          <p:nvPr/>
        </p:nvSpPr>
        <p:spPr bwMode="auto">
          <a:xfrm>
            <a:off x="6215063" y="150018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6500813" y="2643188"/>
            <a:ext cx="1293812" cy="46196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Национальная экономики</a:t>
            </a:r>
          </a:p>
        </p:txBody>
      </p:sp>
      <p:sp>
        <p:nvSpPr>
          <p:cNvPr id="24594" name="Text Box 43"/>
          <p:cNvSpPr txBox="1">
            <a:spLocks noChangeArrowheads="1"/>
          </p:cNvSpPr>
          <p:nvPr/>
        </p:nvSpPr>
        <p:spPr bwMode="auto">
          <a:xfrm>
            <a:off x="7643813" y="1857375"/>
            <a:ext cx="1150937" cy="6461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4595" name="Line 44"/>
          <p:cNvSpPr>
            <a:spLocks noChangeShapeType="1"/>
          </p:cNvSpPr>
          <p:nvPr/>
        </p:nvSpPr>
        <p:spPr bwMode="auto">
          <a:xfrm>
            <a:off x="7143750" y="1500188"/>
            <a:ext cx="4603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45"/>
          <p:cNvSpPr>
            <a:spLocks noChangeShapeType="1"/>
          </p:cNvSpPr>
          <p:nvPr/>
        </p:nvSpPr>
        <p:spPr bwMode="auto">
          <a:xfrm flipH="1">
            <a:off x="8215313" y="1500188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Например, в составе раздела «Жилищно-коммунальное хозяйство»,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в том числе, выделяются: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коммунальное хозяйство;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29190" y="4572008"/>
            <a:ext cx="3858335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b="1" dirty="0" smtClean="0"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+mn-cs"/>
              </a:rPr>
              <a:t>    </a:t>
            </a:r>
          </a:p>
        </p:txBody>
      </p:sp>
      <p:pic>
        <p:nvPicPr>
          <p:cNvPr id="24606" name="Picture 6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25" y="928688"/>
            <a:ext cx="6270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7" name="Line 67"/>
          <p:cNvSpPr>
            <a:spLocks noChangeShapeType="1"/>
          </p:cNvSpPr>
          <p:nvPr/>
        </p:nvSpPr>
        <p:spPr bwMode="auto">
          <a:xfrm>
            <a:off x="857250" y="150018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8" name="Text Box 68"/>
          <p:cNvSpPr txBox="1">
            <a:spLocks noChangeArrowheads="1"/>
          </p:cNvSpPr>
          <p:nvPr/>
        </p:nvSpPr>
        <p:spPr bwMode="auto">
          <a:xfrm>
            <a:off x="1357313" y="1714500"/>
            <a:ext cx="1214437" cy="46196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Национальная оборона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500066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Классификация 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Структура расходов бюджета Михайловского  сельского поселения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Юрьевецкого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муниципального района </a:t>
            </a: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</a:rPr>
              <a:t>на 2018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год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285860"/>
          <a:ext cx="842968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50" y="214313"/>
            <a:ext cx="871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Структура расходов бюджета Михайловского сельского поселения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Юрьевецкого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муниципального района на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2019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2020  год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ов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-493713"/>
            <a:ext cx="8229600" cy="493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071813" y="5000625"/>
            <a:ext cx="5357812" cy="1857375"/>
          </a:xfrm>
        </p:spPr>
        <p:txBody>
          <a:bodyPr rtlCol="0">
            <a:noAutofit/>
          </a:bodyPr>
          <a:lstStyle/>
          <a:p>
            <a:pPr marL="0" indent="265113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Михайловского сельского поселения Юрьевецкого муниципального района Ивановской области на 2018год и плановый период 2019 и 2020 годов планируется сбалансированным по доходам и расходам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357188" y="-46038"/>
            <a:ext cx="8453437" cy="46038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71563" y="357188"/>
            <a:ext cx="72151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1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01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 rot="752013">
            <a:off x="857250" y="1571625"/>
            <a:ext cx="2468563" cy="1335088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бюджетные кредиты,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786188" y="1571625"/>
            <a:ext cx="1838325" cy="135731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кредиты,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 rot="20788432">
            <a:off x="6357938" y="1500188"/>
            <a:ext cx="1830387" cy="1500187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изменение остатков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средств на счетах по учету средств местного бюджета</a:t>
            </a: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572000" y="1285875"/>
            <a:ext cx="9525" cy="6413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H="1">
            <a:off x="2428875" y="1143000"/>
            <a:ext cx="222250" cy="2857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6858000" y="1143000"/>
            <a:ext cx="428625" cy="3571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2428875" y="1143000"/>
            <a:ext cx="4833938" cy="952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1928813" y="3500438"/>
            <a:ext cx="5286375" cy="46037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 flipV="1">
            <a:off x="7215188" y="3143250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4071938" y="3643313"/>
            <a:ext cx="2809875" cy="1214437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муниципальный долг,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то есть совокупность долговых обязательств муниципального образования</a:t>
            </a:r>
          </a:p>
        </p:txBody>
      </p:sp>
      <p:pic>
        <p:nvPicPr>
          <p:cNvPr id="276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643313"/>
            <a:ext cx="2503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Line 18"/>
          <p:cNvSpPr>
            <a:spLocks noChangeShapeType="1"/>
          </p:cNvSpPr>
          <p:nvPr/>
        </p:nvSpPr>
        <p:spPr bwMode="auto">
          <a:xfrm flipV="1">
            <a:off x="1928813" y="3143250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Муниципальный долг</a:t>
            </a:r>
            <a:b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Михайловского сельского поселения </a:t>
            </a:r>
            <a:b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Юрьевецкого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муниципального района  </a:t>
            </a:r>
            <a:r>
              <a:rPr lang="ru-RU" sz="19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19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8652" name="Line 220"/>
          <p:cNvSpPr>
            <a:spLocks noChangeShapeType="1"/>
          </p:cNvSpPr>
          <p:nvPr/>
        </p:nvSpPr>
        <p:spPr bwMode="auto">
          <a:xfrm>
            <a:off x="357188" y="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8676" name="Picture 229" descr="i?id=541359906-3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143250"/>
            <a:ext cx="3838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31" descr="i?id=211768809-3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000125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4313" y="857250"/>
            <a:ext cx="4714875" cy="3214688"/>
          </a:xfrm>
          <a:prstGeom prst="rect">
            <a:avLst/>
          </a:prstGeom>
        </p:spPr>
        <p:txBody>
          <a:bodyPr/>
          <a:lstStyle/>
          <a:p>
            <a:pPr indent="26511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статье 8 проекта решения о бюджете Михайловского сельского поселения Юрьевецкого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муниципаль-ного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Ивановской области </a:t>
            </a:r>
            <a:r>
              <a:rPr lang="ru-RU" sz="200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2020годов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МУНИЦИПАЛЬНЫЙ ДОЛГ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Михайловского сельского поселения     Юрьевецкого муниципального района </a:t>
            </a:r>
          </a:p>
          <a:p>
            <a:pPr indent="26511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                 утвержден:</a:t>
            </a:r>
          </a:p>
          <a:p>
            <a:pPr indent="265113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3" y="3571875"/>
            <a:ext cx="37861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- </a:t>
            </a:r>
            <a:r>
              <a:rPr lang="ru-RU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на 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2018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год в сумме 0,00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- на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2019 год в сумме 0,00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 - на 2020 год в сумме 0,00 руб.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50" y="4714875"/>
            <a:ext cx="307181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8 «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Муниципальные заимствования, муниципальный долг Михайловского сельского поселения Юрьевецкого муниципального района и расходы на его обслуживание» 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817949">
            <a:off x="6909426" y="4118224"/>
            <a:ext cx="11906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ДОЛГ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619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Обращение к жителям </a:t>
            </a: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Михайловского сельского поселения </a:t>
            </a:r>
            <a:r>
              <a:rPr lang="ru-RU" sz="2800" b="1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Юрьевецкого</a:t>
            </a: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муниципального района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571625"/>
            <a:ext cx="8458200" cy="4854575"/>
          </a:xfrm>
        </p:spPr>
        <p:txBody>
          <a:bodyPr rtlCol="0">
            <a:normAutofit/>
          </a:bodyPr>
          <a:lstStyle/>
          <a:p>
            <a:pPr marL="0" indent="35401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35401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Уважаемые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жители и гости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Михайловского сельского поселения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Юрьевецкого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муниципального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района Ивановской области!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354013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354013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Обращаем Ваше внимание на то, что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проект 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бюджета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для граждан </a:t>
            </a:r>
            <a:r>
              <a:rPr lang="ru-RU" sz="1600" b="1" u="sng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1600" b="1" u="sng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год и плановый период 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2019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2020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годов составлен по 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проекту решению Совета Михайловского сельского поселения «О бюджете Михайловского сельского поселения Юрьевецкого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муниципального района  </a:t>
            </a:r>
            <a:r>
              <a:rPr lang="ru-RU" sz="1600" b="1" u="sng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1600" b="1" u="sng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</a:rPr>
              <a:t>год и плановый 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период 2019-2020 годов»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носит ознакомительный и осведомительный характер. </a:t>
            </a:r>
          </a:p>
          <a:p>
            <a:pPr marL="0" indent="354013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 проектом решения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Совета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Михайловского сельского поселения Юрьевецкого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муниципального района  «О бюджете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Михайловского сельского поселения Юрьевецкого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муниципального района  </a:t>
            </a:r>
            <a:r>
              <a:rPr lang="ru-RU" sz="1600" b="1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1600" b="1" smtClean="0">
                <a:solidFill>
                  <a:schemeClr val="accent5">
                    <a:lumMod val="75000"/>
                  </a:schemeClr>
                </a:solidFill>
              </a:rPr>
              <a:t>2018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год и плановый период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2019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2020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годов», а так же с последующими внесенными изменениями в данное решение, можно ознакомится на официальном сайте Администрации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Михайловского сельского поселения Юрьевецкого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муниципального района </a:t>
            </a:r>
            <a:r>
              <a:rPr lang="en-US" sz="1600" b="1" dirty="0"/>
              <a:t>http://adm-mihaylovo.ru</a:t>
            </a:r>
            <a:endParaRPr lang="ru-RU" sz="1600" b="1" u="sng" dirty="0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142875" y="164306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619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Информация для контактов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288925" y="86518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214313" y="1143000"/>
            <a:ext cx="87868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Ведущий специалист -главный бухгалтер Михайловского сельского поселения  </a:t>
            </a:r>
            <a:r>
              <a:rPr lang="ru-RU" dirty="0" err="1">
                <a:solidFill>
                  <a:srgbClr val="080808"/>
                </a:solidFill>
                <a:latin typeface="+mn-lt"/>
                <a:cs typeface="+mn-cs"/>
              </a:rPr>
              <a:t>Юрьевецкого</a:t>
            </a: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 муниципального района Ивановской области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80808"/>
                </a:solidFill>
                <a:latin typeface="+mn-lt"/>
                <a:cs typeface="+mn-cs"/>
              </a:rPr>
              <a:t>Тартус</a:t>
            </a: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 Ольга Сергеевна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График работы с 9-00 до 17-15, перерыв с 13-00 до 14-00.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Выходной – суббота, воскресенье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Адрес :Ивановская область, </a:t>
            </a:r>
            <a:r>
              <a:rPr lang="ru-RU" dirty="0" err="1">
                <a:solidFill>
                  <a:srgbClr val="080808"/>
                </a:solidFill>
                <a:latin typeface="+mn-lt"/>
                <a:cs typeface="+mn-cs"/>
              </a:rPr>
              <a:t>Юрьевецкий</a:t>
            </a: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 район, </a:t>
            </a:r>
            <a:r>
              <a:rPr lang="ru-RU" dirty="0" err="1">
                <a:solidFill>
                  <a:srgbClr val="080808"/>
                </a:solidFill>
                <a:latin typeface="+mn-lt"/>
                <a:cs typeface="+mn-cs"/>
              </a:rPr>
              <a:t>д.Михайлово</a:t>
            </a: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, ул.Советская, д.14А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0808"/>
                </a:solidFill>
                <a:latin typeface="+mn-lt"/>
                <a:cs typeface="+mn-cs"/>
              </a:rPr>
              <a:t>Телефон/факс 8 (49337) 2-75-25/ 2-75-96, </a:t>
            </a:r>
            <a:r>
              <a:rPr lang="en-US" dirty="0">
                <a:solidFill>
                  <a:srgbClr val="080808"/>
                </a:solidFill>
                <a:latin typeface="+mn-lt"/>
                <a:cs typeface="+mn-cs"/>
              </a:rPr>
              <a:t>e-mail</a:t>
            </a:r>
            <a:r>
              <a:rPr lang="ru-RU" dirty="0">
                <a:latin typeface="+mn-lt"/>
                <a:cs typeface="+mn-cs"/>
              </a:rPr>
              <a:t>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  <a:hlinkClick r:id="rId2"/>
              </a:rPr>
              <a:t>adm-mihaylovo@mail.ru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80808"/>
              </a:solidFill>
              <a:latin typeface="+mn-lt"/>
              <a:cs typeface="+mn-cs"/>
            </a:endParaRP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785813" y="4857750"/>
            <a:ext cx="764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B0F0"/>
                </a:solidFill>
                <a:latin typeface="Showcard Gothic" pitchFamily="82" charset="0"/>
              </a:rPr>
              <a:t>«Бюджет для граждан»  нацелен на получение обратной связи от граждан,</a:t>
            </a:r>
          </a:p>
          <a:p>
            <a:pPr algn="ctr"/>
            <a:r>
              <a:rPr lang="ru-RU" i="1">
                <a:solidFill>
                  <a:srgbClr val="00B0F0"/>
                </a:solidFill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/>
            <a:r>
              <a:rPr lang="ru-RU" i="1">
                <a:solidFill>
                  <a:srgbClr val="00B0F0"/>
                </a:solidFill>
                <a:latin typeface="Showcard Gothic" pitchFamily="82" charset="0"/>
              </a:rPr>
              <a:t>Михайловском сельском поселении Юрьевецкого муниципального </a:t>
            </a:r>
          </a:p>
          <a:p>
            <a:pPr algn="ctr"/>
            <a:r>
              <a:rPr lang="ru-RU" i="1">
                <a:solidFill>
                  <a:srgbClr val="00B0F0"/>
                </a:solidFill>
                <a:latin typeface="Showcard Gothic" pitchFamily="82" charset="0"/>
              </a:rPr>
              <a:t> района Ивановской области.</a:t>
            </a:r>
          </a:p>
        </p:txBody>
      </p:sp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357188" y="3429000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nstantia" pitchFamily="18" charset="0"/>
              </a:rPr>
              <a:t>также  любой желающий может задать вопрос на  официальной странице Администрации Михайловского сельского поселения в социальной сети «</a:t>
            </a:r>
            <a:r>
              <a:rPr lang="ru-RU" dirty="0" err="1">
                <a:latin typeface="Constantia" pitchFamily="18" charset="0"/>
              </a:rPr>
              <a:t>ВКонтакте</a:t>
            </a:r>
            <a:r>
              <a:rPr lang="ru-RU" dirty="0">
                <a:latin typeface="Constantia" pitchFamily="18" charset="0"/>
              </a:rPr>
              <a:t>», находящейся в сети Интернет по адресу:   </a:t>
            </a:r>
            <a:r>
              <a:rPr lang="en-US" dirty="0">
                <a:latin typeface="Constantia" pitchFamily="18" charset="0"/>
                <a:hlinkClick r:id="rId2"/>
              </a:rPr>
              <a:t>https://vk.com/mihbudget</a:t>
            </a:r>
            <a:r>
              <a:rPr lang="ru-RU" dirty="0"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Основные понятия 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 термины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954088"/>
            <a:ext cx="8482012" cy="51514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Администратор доходов бюджета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органы государственной власти, органы местного самоуправления, органы управления государственными внебюджетными фондами, ЦБ РФ, а также бюджетные учреждения, созданные органами государственной власти и органами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РФ.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Безвозмездные поступления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Бюджет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Бюджетный год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Бюджетная классификация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Бюджетный кредит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– это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Бюджетный период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Бюджетный процесс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Бюджетная система Российской Федерации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совокупность всех бюджетов в РФ: федерального, региональных, местных, государственных внебюджетных фондов.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77813" y="73025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Основные понятия 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 термины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76225" y="804863"/>
            <a:ext cx="8478838" cy="5591175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Главный распорядитель бюджетных средств (ГРБС)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Государственный (муниципальный) долг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Государственные и муниципальные займы</a:t>
            </a:r>
            <a:r>
              <a:rPr lang="ru-RU" sz="1400" i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это денежные ресурсы, привлекаемые для покрытия дефицита соответствующего бюджета от физических и юридических лиц, иностранных государств, международных финансовых организаций на основании заключаемых договоров, по которым возникают долговые обязательства РФ, субъекта РФ, муниципального образования как заемщиков или гарантов погашения займов (кредитов) другими заемщик.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Государственная (муниципальная) программа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Дефицит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превышение расходов бюджета над его доходами.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Дотации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Доходы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Источники финансирования дефицита бюджета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Инвестиции (или капиталовложения, капитальные затраты)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финансовые средства, затрачиваемые на строительство новых и реконструкцию, расширение и техническое перевооружение действующих предприятий (производственные инвестиции), на жилищное, коммунальное и культурно-бытовое строительство (непроизводственные инвестиции).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Индекс потребительских цен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77813" y="73183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Основные понятия 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 термины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27088"/>
            <a:ext cx="8412163" cy="5673725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Межбюджетные трансферты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Налогоплательщик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Налоговые доходы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– поступления в бюджет от уплаты налогов, установленных Налоговым кодексом РФ.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Национальная экономика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Неналоговые доходы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– поступления от уплаты пошлин и сборов, установленных законодательством РФ и штрафов за нарушение законодательства.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Прогноз социально-экономического развития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Прожиточный минимум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 err="1">
                <a:solidFill>
                  <a:schemeClr val="accent5">
                    <a:lumMod val="75000"/>
                  </a:schemeClr>
                </a:solidFill>
              </a:rPr>
              <a:t>Профицит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превышение доходов над расходами бюджета.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Публичные нормативные расходные обязательства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Публично – правовое образование</a:t>
            </a:r>
            <a:r>
              <a:rPr lang="ru-RU" sz="14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это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Российская Федерация (федеральное государство) в целом;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Субъекты РФ - республики, края, области, города федерального подчинения, автономные области, автономные округа;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Муниципальные образования.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Публичные нормативные расходные обязательства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77813" y="701675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b="1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071688" y="4572000"/>
            <a:ext cx="1214437" cy="9477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286375" y="4500563"/>
            <a:ext cx="1285875" cy="6429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47625" cmpd="dbl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2" name="Picture 14" descr="D:\DESKTOP\00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 animBg="1"/>
      <p:bldP spid="71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Основные понятия </a:t>
            </a:r>
            <a:r>
              <a:rPr lang="ru-RU" sz="2800" b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 термины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006475"/>
            <a:ext cx="8350250" cy="45259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Публичные слушания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Расходы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Расходные обязательства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Реестр расходных обязательств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Субвенция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</a:rPr>
              <a:t>Субсидия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- бюджетные средства, предоставляемые бюджету другого уровня бюджетной системы РФ, в целях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</a:rPr>
              <a:t>софинансирования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800" dirty="0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77813" y="7731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500174"/>
            <a:ext cx="6215106" cy="3214709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933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solidFill>
                  <a:srgbClr val="7030A0"/>
                </a:solidFill>
              </a:rPr>
              <a:t>Гражданин и его участие в бюджетном процессе</a:t>
            </a:r>
          </a:p>
        </p:txBody>
      </p:sp>
      <p:sp>
        <p:nvSpPr>
          <p:cNvPr id="10243" name="Rectangle 63"/>
          <p:cNvSpPr>
            <a:spLocks noChangeArrowheads="1"/>
          </p:cNvSpPr>
          <p:nvPr/>
        </p:nvSpPr>
        <p:spPr bwMode="auto">
          <a:xfrm>
            <a:off x="1571625" y="1428750"/>
            <a:ext cx="5978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Гражданин является налогоплательщиком</a:t>
            </a:r>
            <a:endParaRPr lang="ru-RU">
              <a:latin typeface="Constantia" pitchFamily="18" charset="0"/>
            </a:endParaRPr>
          </a:p>
          <a:p>
            <a:pPr algn="ctr"/>
            <a:r>
              <a:rPr lang="ru-RU" b="1">
                <a:latin typeface="Constantia" pitchFamily="18" charset="0"/>
              </a:rPr>
              <a:t>часть налогов, которые он уплачивает, поступает в</a:t>
            </a:r>
            <a:endParaRPr lang="ru-RU">
              <a:latin typeface="Constantia" pitchFamily="18" charset="0"/>
            </a:endParaRPr>
          </a:p>
          <a:p>
            <a:pPr algn="ctr"/>
            <a:r>
              <a:rPr lang="ru-RU" b="1">
                <a:latin typeface="Constantia" pitchFamily="18" charset="0"/>
              </a:rPr>
              <a:t>бюджет сельского поселения</a:t>
            </a:r>
          </a:p>
        </p:txBody>
      </p:sp>
      <p:sp>
        <p:nvSpPr>
          <p:cNvPr id="10244" name="Rectangle 65"/>
          <p:cNvSpPr>
            <a:spLocks noChangeArrowheads="1"/>
          </p:cNvSpPr>
          <p:nvPr/>
        </p:nvSpPr>
        <p:spPr bwMode="auto">
          <a:xfrm>
            <a:off x="374650" y="2873375"/>
            <a:ext cx="216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Участие в</a:t>
            </a:r>
            <a:endParaRPr lang="ru-RU">
              <a:latin typeface="Constantia" pitchFamily="18" charset="0"/>
            </a:endParaRPr>
          </a:p>
          <a:p>
            <a:pPr algn="ctr"/>
            <a:r>
              <a:rPr lang="ru-RU" b="1">
                <a:latin typeface="Constantia" pitchFamily="18" charset="0"/>
              </a:rPr>
              <a:t>публичных</a:t>
            </a:r>
            <a:endParaRPr lang="ru-RU">
              <a:latin typeface="Constantia" pitchFamily="18" charset="0"/>
            </a:endParaRPr>
          </a:p>
          <a:p>
            <a:pPr algn="ctr"/>
            <a:r>
              <a:rPr lang="ru-RU" b="1">
                <a:latin typeface="Constantia" pitchFamily="18" charset="0"/>
              </a:rPr>
              <a:t>слушаниях по</a:t>
            </a:r>
            <a:endParaRPr lang="ru-RU">
              <a:latin typeface="Constantia" pitchFamily="18" charset="0"/>
            </a:endParaRPr>
          </a:p>
          <a:p>
            <a:pPr algn="ctr"/>
            <a:r>
              <a:rPr lang="ru-RU" b="1">
                <a:latin typeface="Constantia" pitchFamily="18" charset="0"/>
              </a:rPr>
              <a:t>проекту бюджета</a:t>
            </a:r>
          </a:p>
        </p:txBody>
      </p:sp>
      <p:pic>
        <p:nvPicPr>
          <p:cNvPr id="10245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3214688"/>
            <a:ext cx="14239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70"/>
          <p:cNvSpPr>
            <a:spLocks noChangeArrowheads="1"/>
          </p:cNvSpPr>
          <p:nvPr/>
        </p:nvSpPr>
        <p:spPr bwMode="auto">
          <a:xfrm>
            <a:off x="0" y="1951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225360" name="Group 80"/>
          <p:cNvGraphicFramePr>
            <a:graphicFrameLocks noGrp="1"/>
          </p:cNvGraphicFramePr>
          <p:nvPr/>
        </p:nvGraphicFramePr>
        <p:xfrm>
          <a:off x="0" y="1951038"/>
          <a:ext cx="194212" cy="838200"/>
        </p:xfrm>
        <a:graphic>
          <a:graphicData uri="http://schemas.openxmlformats.org/drawingml/2006/table">
            <a:tbl>
              <a:tblPr/>
              <a:tblGrid>
                <a:gridCol w="194212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9" name="Rectangle 81"/>
          <p:cNvSpPr>
            <a:spLocks noChangeArrowheads="1"/>
          </p:cNvSpPr>
          <p:nvPr/>
        </p:nvSpPr>
        <p:spPr bwMode="auto">
          <a:xfrm>
            <a:off x="0" y="278923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sp>
        <p:nvSpPr>
          <p:cNvPr id="10250" name="Rectangle 82"/>
          <p:cNvSpPr>
            <a:spLocks noChangeArrowheads="1"/>
          </p:cNvSpPr>
          <p:nvPr/>
        </p:nvSpPr>
        <p:spPr bwMode="auto">
          <a:xfrm>
            <a:off x="6072188" y="3214688"/>
            <a:ext cx="2741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Constantia" pitchFamily="18" charset="0"/>
              </a:rPr>
              <a:t>Участие в публичных</a:t>
            </a:r>
            <a:br>
              <a:rPr lang="ru-RU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слушаниях по</a:t>
            </a:r>
            <a:br>
              <a:rPr lang="ru-RU" b="1">
                <a:latin typeface="Constantia" pitchFamily="18" charset="0"/>
              </a:rPr>
            </a:br>
            <a:r>
              <a:rPr lang="ru-RU" b="1">
                <a:latin typeface="Constantia" pitchFamily="18" charset="0"/>
              </a:rPr>
              <a:t>исполнению бюджета</a:t>
            </a:r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10251" name="Rectangle 84"/>
          <p:cNvSpPr>
            <a:spLocks noChangeArrowheads="1"/>
          </p:cNvSpPr>
          <p:nvPr/>
        </p:nvSpPr>
        <p:spPr bwMode="auto">
          <a:xfrm>
            <a:off x="357188" y="5429250"/>
            <a:ext cx="8475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Гражданин как получатель социальных гарантий и муниципальных услуг</a:t>
            </a:r>
            <a:endParaRPr lang="ru-RU">
              <a:latin typeface="Constantia" pitchFamily="18" charset="0"/>
            </a:endParaRPr>
          </a:p>
          <a:p>
            <a:pPr algn="ctr"/>
            <a:r>
              <a:rPr lang="ru-RU" b="1">
                <a:latin typeface="Constantia" pitchFamily="18" charset="0"/>
              </a:rPr>
              <a:t>в учреждениях образования, культуры, физической культуры и спорта, ЖКХ и других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214938" y="3429000"/>
            <a:ext cx="714375" cy="7143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929063" y="4786313"/>
            <a:ext cx="714375" cy="7143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4000500" y="2357438"/>
            <a:ext cx="714375" cy="7143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2714625" y="3357563"/>
            <a:ext cx="714375" cy="71437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85750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13"/>
            <a:ext cx="8658225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30" b="1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sz="213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130" b="1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Основы </a:t>
            </a:r>
            <a:r>
              <a:rPr lang="ru-RU" sz="2130" b="1" cap="all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составления проекта бюджета </a:t>
            </a:r>
            <a:r>
              <a:rPr lang="ru-RU" sz="2130" b="1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130" b="1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130" b="1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Михайловского сельского поселения </a:t>
            </a:r>
            <a:br>
              <a:rPr lang="ru-RU" sz="2130" b="1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130" b="1" cap="all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Юрьевецкого</a:t>
            </a:r>
            <a:r>
              <a:rPr lang="ru-RU" sz="2130" b="1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130" b="1" cap="all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муниципального района</a:t>
            </a:r>
          </a:p>
        </p:txBody>
      </p:sp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65BD5541-EC1A-4ED4-8196-AF91C90AF81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47700" y="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85750" y="4286250"/>
            <a:ext cx="8501063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Составление проекта бюджета сельского  поселения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714375" y="1785938"/>
            <a:ext cx="1728788" cy="2519362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14625" y="1714500"/>
            <a:ext cx="1727200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92D050"/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Прогноз социально-экономического развития сельского поселения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715125" y="1714500"/>
            <a:ext cx="1727200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0000"/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Муниципальные программы сельского поселения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86313" y="1714500"/>
            <a:ext cx="1727200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00"/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Основные направления бюджетной и налоговой политики</a:t>
            </a:r>
          </a:p>
        </p:txBody>
      </p:sp>
      <p:pic>
        <p:nvPicPr>
          <p:cNvPr id="11274" name="Picture 22" descr="picture-500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714875"/>
            <a:ext cx="25130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5" descr="budget2012-31328_600x3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714875"/>
            <a:ext cx="221456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7" descr="1283244115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714875"/>
            <a:ext cx="21590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9" descr="3ebb50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714875"/>
            <a:ext cx="21637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38925" grpId="0" animBg="1"/>
      <p:bldP spid="38926" grpId="0" animBg="1"/>
      <p:bldP spid="38927" grpId="0" animBg="1"/>
      <p:bldP spid="389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rgbClr val="7030A0"/>
                </a:solidFill>
                <a:latin typeface="Bookman Old Style" pitchFamily="18" charset="0"/>
              </a:rPr>
              <a:t>Бюджетный процесс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424862" cy="661988"/>
          </a:xfrm>
        </p:spPr>
        <p:txBody>
          <a:bodyPr>
            <a:normAutofit/>
          </a:bodyPr>
          <a:lstStyle/>
          <a:p>
            <a:pPr marL="0" indent="360363" algn="just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7030A0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68538" y="1700213"/>
            <a:ext cx="4681537" cy="3603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СТАДИИ БЮДЖЕТНОГО ПРОЦЕССА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8313" y="2852738"/>
            <a:ext cx="1368425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+mn-lt"/>
                <a:cs typeface="+mn-cs"/>
              </a:rPr>
              <a:t>1. Разработка проекта бюджета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051050" y="2852738"/>
            <a:ext cx="1511300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+mn-lt"/>
                <a:cs typeface="+mn-cs"/>
              </a:rPr>
              <a:t>2. Рассмотрение проекта бюджета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779838" y="2852738"/>
            <a:ext cx="1512887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+mn-lt"/>
                <a:cs typeface="+mn-cs"/>
              </a:rPr>
              <a:t>3. Утверждение проекта бюджета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508625" y="2852738"/>
            <a:ext cx="1368425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+mn-lt"/>
                <a:cs typeface="+mn-cs"/>
              </a:rPr>
              <a:t>4. Исполнение бюджета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092950" y="2852738"/>
            <a:ext cx="1512888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+mn-lt"/>
                <a:cs typeface="+mn-cs"/>
              </a:rPr>
              <a:t>5. Рассмотрение и утверждение отчета об исполнении бюджета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4572000" y="2060575"/>
            <a:ext cx="0" cy="431800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971550" y="2492375"/>
            <a:ext cx="6913563" cy="0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971550" y="2492375"/>
            <a:ext cx="0" cy="358775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843213" y="2492375"/>
            <a:ext cx="0" cy="358775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4572000" y="2492375"/>
            <a:ext cx="0" cy="358775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156325" y="2492375"/>
            <a:ext cx="0" cy="358775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7885113" y="2492375"/>
            <a:ext cx="0" cy="358775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5435600" y="4724400"/>
            <a:ext cx="1512888" cy="0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V="1">
            <a:off x="5435600" y="4365625"/>
            <a:ext cx="0" cy="360363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V="1">
            <a:off x="6948488" y="4365625"/>
            <a:ext cx="0" cy="360363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5357813" y="4786313"/>
            <a:ext cx="1871662" cy="287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7030A0"/>
                </a:solidFill>
                <a:latin typeface="+mn-lt"/>
                <a:cs typeface="+mn-cs"/>
              </a:rPr>
              <a:t>Бюджетный год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323850" y="5734050"/>
            <a:ext cx="8424863" cy="0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V="1">
            <a:off x="323850" y="5373688"/>
            <a:ext cx="0" cy="360362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V="1">
            <a:off x="8748713" y="5373688"/>
            <a:ext cx="0" cy="360362"/>
          </a:xfrm>
          <a:prstGeom prst="line">
            <a:avLst/>
          </a:prstGeom>
          <a:noFill/>
          <a:ln w="15875">
            <a:solidFill>
              <a:schemeClr val="accent5">
                <a:lumMod val="75000"/>
              </a:schemeClr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2987675" y="5300663"/>
            <a:ext cx="1871663" cy="287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7030A0"/>
                </a:solidFill>
                <a:latin typeface="+mn-lt"/>
                <a:cs typeface="+mn-cs"/>
              </a:rPr>
              <a:t>Бюджетный период</a:t>
            </a:r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323850" y="8366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57" grpId="0" animBg="1"/>
      <p:bldP spid="399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357188" y="428625"/>
            <a:ext cx="699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Основные показатели развития Михайловского сельского поселения Юрьевецкого муниципального района</a:t>
            </a:r>
          </a:p>
        </p:txBody>
      </p:sp>
      <p:sp>
        <p:nvSpPr>
          <p:cNvPr id="13315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4340" name="Picture 4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600000">
            <a:off x="285720" y="3929066"/>
            <a:ext cx="317699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14341" name="Rectangle 47"/>
          <p:cNvSpPr>
            <a:spLocks noChangeArrowheads="1"/>
          </p:cNvSpPr>
          <p:nvPr/>
        </p:nvSpPr>
        <p:spPr bwMode="auto">
          <a:xfrm>
            <a:off x="285750" y="314325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cap="small" dirty="0">
                <a:latin typeface="Calibri" pitchFamily="34" charset="0"/>
              </a:rPr>
              <a:t>1,38</a:t>
            </a:r>
            <a:endParaRPr lang="ru-RU" cap="small" dirty="0">
              <a:latin typeface="Calibri" pitchFamily="34" charset="0"/>
            </a:endParaRPr>
          </a:p>
        </p:txBody>
      </p:sp>
      <p:sp>
        <p:nvSpPr>
          <p:cNvPr id="13318" name="Rectangle 48"/>
          <p:cNvSpPr>
            <a:spLocks noChangeArrowheads="1"/>
          </p:cNvSpPr>
          <p:nvPr/>
        </p:nvSpPr>
        <p:spPr bwMode="auto">
          <a:xfrm>
            <a:off x="1143000" y="3286125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Calibri" pitchFamily="34" charset="0"/>
              </a:rPr>
              <a:t>1,37</a:t>
            </a:r>
            <a:endParaRPr lang="ru-RU">
              <a:latin typeface="Calibri" pitchFamily="34" charset="0"/>
            </a:endParaRPr>
          </a:p>
        </p:txBody>
      </p:sp>
      <p:sp>
        <p:nvSpPr>
          <p:cNvPr id="14343" name="Rectangle 49"/>
          <p:cNvSpPr>
            <a:spLocks noChangeArrowheads="1"/>
          </p:cNvSpPr>
          <p:nvPr/>
        </p:nvSpPr>
        <p:spPr bwMode="auto">
          <a:xfrm>
            <a:off x="2071688" y="3429000"/>
            <a:ext cx="59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cap="small" dirty="0">
                <a:latin typeface="Calibri" pitchFamily="34" charset="0"/>
              </a:rPr>
              <a:t>1,36</a:t>
            </a:r>
          </a:p>
        </p:txBody>
      </p:sp>
      <p:sp>
        <p:nvSpPr>
          <p:cNvPr id="14344" name="Rectangle 50"/>
          <p:cNvSpPr>
            <a:spLocks noChangeArrowheads="1"/>
          </p:cNvSpPr>
          <p:nvPr/>
        </p:nvSpPr>
        <p:spPr bwMode="auto">
          <a:xfrm>
            <a:off x="3000375" y="3500438"/>
            <a:ext cx="593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cap="small" dirty="0">
                <a:latin typeface="Calibri" pitchFamily="34" charset="0"/>
              </a:rPr>
              <a:t>1,35</a:t>
            </a:r>
          </a:p>
        </p:txBody>
      </p:sp>
      <p:sp>
        <p:nvSpPr>
          <p:cNvPr id="13321" name="Rectangle 51"/>
          <p:cNvSpPr>
            <a:spLocks noChangeArrowheads="1"/>
          </p:cNvSpPr>
          <p:nvPr/>
        </p:nvSpPr>
        <p:spPr bwMode="auto">
          <a:xfrm>
            <a:off x="428625" y="2928938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Constantia" pitchFamily="18" charset="0"/>
              </a:rPr>
              <a:t>тыс.чел</a:t>
            </a:r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18443" name="Rectangle 52"/>
          <p:cNvSpPr>
            <a:spLocks noChangeArrowheads="1"/>
          </p:cNvSpPr>
          <p:nvPr/>
        </p:nvSpPr>
        <p:spPr bwMode="auto">
          <a:xfrm>
            <a:off x="4071938" y="2928938"/>
            <a:ext cx="448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Численность постоянного населения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444" name="Rectangle 53"/>
          <p:cNvSpPr>
            <a:spLocks noChangeArrowheads="1"/>
          </p:cNvSpPr>
          <p:nvPr/>
        </p:nvSpPr>
        <p:spPr bwMode="auto">
          <a:xfrm>
            <a:off x="4143375" y="3357563"/>
            <a:ext cx="4699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Основной причиной сокращения численности населения сельского поселения является его естественная убыль, т.е. превышение числа умерших над числом родившихся, а также миграционная убыль</a:t>
            </a:r>
          </a:p>
        </p:txBody>
      </p:sp>
      <p:sp>
        <p:nvSpPr>
          <p:cNvPr id="14348" name="Rectangle 54"/>
          <p:cNvSpPr>
            <a:spLocks noChangeArrowheads="1"/>
          </p:cNvSpPr>
          <p:nvPr/>
        </p:nvSpPr>
        <p:spPr bwMode="auto">
          <a:xfrm>
            <a:off x="428625" y="4500563"/>
            <a:ext cx="327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116013" algn="l"/>
                <a:tab pos="2020888" algn="l"/>
                <a:tab pos="2928938" algn="l"/>
              </a:tabLst>
              <a:defRPr/>
            </a:pPr>
            <a:r>
              <a:rPr lang="ru-RU" b="1" cap="small" dirty="0">
                <a:latin typeface="Calibri" pitchFamily="34" charset="0"/>
              </a:rPr>
              <a:t>2016       </a:t>
            </a:r>
            <a:r>
              <a:rPr lang="ru-RU" b="1" cap="small">
                <a:latin typeface="Calibri" pitchFamily="34" charset="0"/>
              </a:rPr>
              <a:t>2017        </a:t>
            </a:r>
            <a:r>
              <a:rPr lang="ru-RU" b="1" cap="small" smtClean="0">
                <a:latin typeface="Calibri" pitchFamily="34" charset="0"/>
              </a:rPr>
              <a:t>2018        </a:t>
            </a:r>
            <a:r>
              <a:rPr lang="ru-RU" b="1" cap="small" dirty="0">
                <a:latin typeface="Calibri" pitchFamily="34" charset="0"/>
              </a:rPr>
              <a:t>2019</a:t>
            </a:r>
          </a:p>
        </p:txBody>
      </p:sp>
      <p:sp>
        <p:nvSpPr>
          <p:cNvPr id="13325" name="Rectangle 55"/>
          <p:cNvSpPr>
            <a:spLocks noChangeArrowheads="1"/>
          </p:cNvSpPr>
          <p:nvPr/>
        </p:nvSpPr>
        <p:spPr bwMode="auto">
          <a:xfrm>
            <a:off x="214313" y="4857750"/>
            <a:ext cx="3892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latin typeface="Constantia" pitchFamily="18" charset="0"/>
              </a:rPr>
              <a:t>оценка  прогноз    прогноз    прогноз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1500" y="1357313"/>
            <a:ext cx="807243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Площадь Михайловского сельского поселения составляет 135371 га , на территории поселения расположено 67 населенных пунктов, из них 2 села и 65 деревень. Население поселения на 2017 год составляет 1347 человек. Самое большое количество жителей  сосредоточено в деревнях: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Михайлово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Костяево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Ваньково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57188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357188" y="285750"/>
            <a:ext cx="699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Сельское  хозяйство на территории Михайловского сельского поселения Юрьевецкого муниципального района</a:t>
            </a:r>
          </a:p>
        </p:txBody>
      </p:sp>
      <p:sp>
        <p:nvSpPr>
          <p:cNvPr id="14339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44" name="Rectangle 53"/>
          <p:cNvSpPr>
            <a:spLocks noChangeArrowheads="1"/>
          </p:cNvSpPr>
          <p:nvPr/>
        </p:nvSpPr>
        <p:spPr bwMode="auto">
          <a:xfrm>
            <a:off x="3357563" y="2357438"/>
            <a:ext cx="2428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На территории сельского поселения  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+mn-cs"/>
              </a:rPr>
              <a:t>546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единиц хозяйств населения. В КФХ и  личных подсобных хозяйствах содержится скот:  КРС - 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+mn-cs"/>
              </a:rPr>
              <a:t>34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гол. в т.ч. коров -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+mn-cs"/>
              </a:rPr>
              <a:t>18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, овец и коз -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+mn-cs"/>
              </a:rPr>
              <a:t>43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гол., птицы – 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+mn-cs"/>
              </a:rPr>
              <a:t>1023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шт., свиней </a:t>
            </a:r>
            <a:r>
              <a:rPr lang="ru-RU" sz="1400" b="1" dirty="0">
                <a:solidFill>
                  <a:srgbClr val="FF0000"/>
                </a:solidFill>
                <a:latin typeface="+mn-lt"/>
                <a:cs typeface="+mn-cs"/>
              </a:rPr>
              <a:t>25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гол.. Ежегодно количество скота в личных подсобных хозяйствах уменьшается. Одна из важнейших причин - это высокие цены на корма, а  также в связи с увеличением населения пенсионного возраста.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8625" y="1071563"/>
            <a:ext cx="8072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На территории  поселения работает 2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крестьянско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- фермерских хозяйства, 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357188" y="1000125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4343" name="Picture 11" descr="D:\DESKTOP\gmkh211010146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3071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D:\DESKTOP\gmkh211010396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500188"/>
            <a:ext cx="3071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D:\DESKTOP\gmkh211010386l.jpg"/>
          <p:cNvPicPr>
            <a:picLocks noChangeAspect="1" noChangeArrowheads="1"/>
          </p:cNvPicPr>
          <p:nvPr/>
        </p:nvPicPr>
        <p:blipFill>
          <a:blip r:embed="rId4"/>
          <a:srcRect b="8333"/>
          <a:stretch>
            <a:fillRect/>
          </a:stretch>
        </p:blipFill>
        <p:spPr bwMode="auto">
          <a:xfrm>
            <a:off x="214313" y="4000500"/>
            <a:ext cx="30718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D:\DESKTOP\gmkh211010278l.jpg"/>
          <p:cNvPicPr>
            <a:picLocks noChangeAspect="1" noChangeArrowheads="1"/>
          </p:cNvPicPr>
          <p:nvPr/>
        </p:nvPicPr>
        <p:blipFill>
          <a:blip r:embed="rId5"/>
          <a:srcRect b="8331"/>
          <a:stretch>
            <a:fillRect/>
          </a:stretch>
        </p:blipFill>
        <p:spPr bwMode="auto">
          <a:xfrm>
            <a:off x="5786438" y="414337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357188" y="142875"/>
            <a:ext cx="6994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Малое и среднее предпринимательство на территории Михайловского сельского поселения Юрьевецкого муниципального района Ивановской области</a:t>
            </a:r>
          </a:p>
        </p:txBody>
      </p:sp>
      <p:sp>
        <p:nvSpPr>
          <p:cNvPr id="1028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50" y="1071563"/>
            <a:ext cx="8501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На территории поселения зарегистрировано 11 индивидуальных  предпринимателей, 2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крестьянско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– фермерских хозяйства.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85750" y="1071563"/>
            <a:ext cx="6786563" cy="46037"/>
          </a:xfrm>
          <a:prstGeom prst="line">
            <a:avLst/>
          </a:prstGeom>
          <a:noFill/>
          <a:ln w="47625" cmpd="dbl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714875"/>
            <a:ext cx="2854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5072063"/>
            <a:ext cx="221456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6" descr="http://www.yakimiha.ru/upload/information_system_16/1/4/2/item_142/small_information_items_1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1357313"/>
            <a:ext cx="2228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8" descr="http://www.yakimiha.ru/upload/information_system_16/4/2/8/item_428/small_information_items_4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143250"/>
            <a:ext cx="2228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3000375" y="1785938"/>
          <a:ext cx="3000375" cy="2474912"/>
        </p:xfrm>
        <a:graphic>
          <a:graphicData uri="http://schemas.openxmlformats.org/presentationml/2006/ole">
            <p:oleObj spid="_x0000_s1026" name="Двоичный лист" r:id="rId7" imgW="1225494" imgH="2400304" progId="Excel.SheetBinaryMacroEnabled.12">
              <p:embed/>
            </p:oleObj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714625" y="1785938"/>
          <a:ext cx="3286148" cy="2424114"/>
        </p:xfrm>
        <a:graphic>
          <a:graphicData uri="http://schemas.openxmlformats.org/drawingml/2006/table">
            <a:tbl>
              <a:tblPr/>
              <a:tblGrid>
                <a:gridCol w="1339846"/>
                <a:gridCol w="1946302"/>
              </a:tblGrid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 smtClean="0">
                          <a:solidFill>
                            <a:srgbClr val="FDD235"/>
                          </a:solidFill>
                          <a:latin typeface="Calibri"/>
                        </a:rPr>
                        <a:t>Наименование </a:t>
                      </a:r>
                      <a:endParaRPr lang="ru-RU" sz="1100" b="0" i="0" u="none" strike="noStrike" baseline="0" dirty="0">
                        <a:solidFill>
                          <a:srgbClr val="FDD235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rgbClr val="FDD235"/>
                          </a:solidFill>
                          <a:latin typeface="Calibri"/>
                        </a:rPr>
                        <a:t>Деятельность</a:t>
                      </a:r>
                      <a:endParaRPr lang="ru-RU" sz="1100" b="0" i="0" u="none" strike="noStrike" baseline="0" dirty="0">
                        <a:solidFill>
                          <a:srgbClr val="FDD235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индивидуальные предприниматели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 err="1">
                          <a:solidFill>
                            <a:srgbClr val="FDD235"/>
                          </a:solidFill>
                          <a:latin typeface="Calibri"/>
                        </a:rPr>
                        <a:t>Блинова</a:t>
                      </a:r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 С.В.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торговля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Зернов А.Н.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торговля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 err="1">
                          <a:solidFill>
                            <a:srgbClr val="FDD235"/>
                          </a:solidFill>
                          <a:latin typeface="Calibri"/>
                        </a:rPr>
                        <a:t>Кудров</a:t>
                      </a:r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 С.В.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торговля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Сергеева Р.Р.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торговля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 err="1">
                          <a:solidFill>
                            <a:srgbClr val="FDD235"/>
                          </a:solidFill>
                          <a:latin typeface="Calibri"/>
                        </a:rPr>
                        <a:t>Никеров</a:t>
                      </a:r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 А.Н.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пилорама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Трофимов М.Б.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пилорама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>
                          <a:solidFill>
                            <a:srgbClr val="FDD235"/>
                          </a:solidFill>
                          <a:latin typeface="Calibri"/>
                        </a:rPr>
                        <a:t>Иванов С.В.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пилорама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>
                          <a:solidFill>
                            <a:srgbClr val="FDD235"/>
                          </a:solidFill>
                          <a:latin typeface="Calibri"/>
                        </a:rPr>
                        <a:t>Елизаров Л.Н.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пилорама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>
                          <a:solidFill>
                            <a:srgbClr val="FDD235"/>
                          </a:solidFill>
                          <a:latin typeface="Calibri"/>
                        </a:rPr>
                        <a:t>Буянов С.Л.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пилорама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>
                          <a:solidFill>
                            <a:srgbClr val="FDD235"/>
                          </a:solidFill>
                          <a:latin typeface="Calibri"/>
                        </a:rPr>
                        <a:t>Мельник Ж.Н.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гостиничный комплекс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>
                          <a:solidFill>
                            <a:srgbClr val="FDD235"/>
                          </a:solidFill>
                          <a:latin typeface="Calibri"/>
                        </a:rPr>
                        <a:t>Шаламаева Н.Н.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baseline="0" dirty="0">
                          <a:solidFill>
                            <a:srgbClr val="FDD235"/>
                          </a:solidFill>
                          <a:latin typeface="Calibri"/>
                        </a:rPr>
                        <a:t>торговля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4572000"/>
          <a:ext cx="3035300" cy="749300"/>
        </p:xfrm>
        <a:graphic>
          <a:graphicData uri="http://schemas.openxmlformats.org/drawingml/2006/table">
            <a:tbl>
              <a:tblPr/>
              <a:tblGrid>
                <a:gridCol w="3035300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Крестьянско-фермерское хозяйство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"Захаринский Родник"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"Крестьянское хозяйство "Возрождение села и казачества"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65" name="Picture 41" descr="D:\DESKTOP\каменники храм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185737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3367</TotalTime>
  <Words>3370</Words>
  <PresentationFormat>Экран (4:3)</PresentationFormat>
  <Paragraphs>357</Paragraphs>
  <Slides>31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Двоичный лист</vt:lpstr>
      <vt:lpstr>Слайд 1</vt:lpstr>
      <vt:lpstr>Обращение Главы Михайловского сельского поселения Юрьевецкого муниципального района Ивановской области Вудрицкой Екатерины Сергеевны</vt:lpstr>
      <vt:lpstr>Слайд 3</vt:lpstr>
      <vt:lpstr>Гражданин и его участие в бюджетном процессе</vt:lpstr>
      <vt:lpstr> Основы составления проекта бюджета  Михайловского сельского поселения  Юрьевецкого муниципального района</vt:lpstr>
      <vt:lpstr>Бюджетный процесс</vt:lpstr>
      <vt:lpstr>Слайд 7</vt:lpstr>
      <vt:lpstr>Слайд 8</vt:lpstr>
      <vt:lpstr>Слайд 9</vt:lpstr>
      <vt:lpstr>Слайд 10</vt:lpstr>
      <vt:lpstr>Слайд 11</vt:lpstr>
      <vt:lpstr>Доходы бюджета сельского поселения</vt:lpstr>
      <vt:lpstr>Слайд 13</vt:lpstr>
      <vt:lpstr>Структура доходов бюджета Михайловского сельского поселения Юрьевецкого муниципального района  на 2018 год и плановый период 2019 и 2020 годов </vt:lpstr>
      <vt:lpstr>Налоговые доходы  на 2018 год и плановый период 2019 и 2019 годов</vt:lpstr>
      <vt:lpstr>Безвозмездные поступления 2018г. – 8832,6тыс.руб.,   2019г.-8684,1 тыс.руб., 2020г.-7234,9тыс.руб. </vt:lpstr>
      <vt:lpstr>Расходы бюджета Михайловского сельского поселения Юрьевецкого муниципального района</vt:lpstr>
      <vt:lpstr>Понятия и типы расходных обязательств</vt:lpstr>
      <vt:lpstr>Муниципальные программы</vt:lpstr>
      <vt:lpstr>Классификация расходов бюджета по разделам</vt:lpstr>
      <vt:lpstr>Структура расходов бюджета Михайловского  сельского поселения Юрьевецкого муниципального района на 2018 год </vt:lpstr>
      <vt:lpstr>Слайд 22</vt:lpstr>
      <vt:lpstr>Слайд 23</vt:lpstr>
      <vt:lpstr>Муниципальный долг  Михайловского сельского поселения  Юрьевецкого муниципального района    </vt:lpstr>
      <vt:lpstr>Обращение к жителям Михайловского сельского поселения Юрьевецкого муниципального района</vt:lpstr>
      <vt:lpstr>Информация для контактов</vt:lpstr>
      <vt:lpstr>Основные понятия и термины</vt:lpstr>
      <vt:lpstr>Основные понятия и термины</vt:lpstr>
      <vt:lpstr>Основные понятия и термины</vt:lpstr>
      <vt:lpstr>Основные понятия и термины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417</cp:revision>
  <dcterms:created xsi:type="dcterms:W3CDTF">2017-06-09T09:16:02Z</dcterms:created>
  <dcterms:modified xsi:type="dcterms:W3CDTF">2018-01-19T08:24:51Z</dcterms:modified>
</cp:coreProperties>
</file>